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62" r:id="rId2"/>
    <p:sldId id="347" r:id="rId3"/>
    <p:sldId id="312" r:id="rId4"/>
    <p:sldId id="380" r:id="rId5"/>
    <p:sldId id="432" r:id="rId6"/>
    <p:sldId id="398" r:id="rId7"/>
    <p:sldId id="400" r:id="rId8"/>
    <p:sldId id="451" r:id="rId9"/>
    <p:sldId id="452" r:id="rId10"/>
    <p:sldId id="453" r:id="rId11"/>
    <p:sldId id="454" r:id="rId12"/>
    <p:sldId id="455" r:id="rId13"/>
    <p:sldId id="456" r:id="rId14"/>
    <p:sldId id="463" r:id="rId15"/>
    <p:sldId id="401" r:id="rId16"/>
    <p:sldId id="434" r:id="rId17"/>
    <p:sldId id="457" r:id="rId18"/>
    <p:sldId id="458" r:id="rId19"/>
    <p:sldId id="459" r:id="rId20"/>
    <p:sldId id="460" r:id="rId21"/>
    <p:sldId id="461" r:id="rId22"/>
    <p:sldId id="462" r:id="rId23"/>
    <p:sldId id="396" r:id="rId24"/>
    <p:sldId id="358" r:id="rId25"/>
    <p:sldId id="345" r:id="rId26"/>
    <p:sldId id="450" r:id="rId27"/>
    <p:sldId id="443" r:id="rId28"/>
  </p:sldIdLst>
  <p:sldSz cx="12192000" cy="6858000"/>
  <p:notesSz cx="9944100" cy="6805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5" userDrawn="1">
          <p15:clr>
            <a:srgbClr val="A4A3A4"/>
          </p15:clr>
        </p15:guide>
        <p15:guide id="2" orient="horz" pos="527" userDrawn="1">
          <p15:clr>
            <a:srgbClr val="A4A3A4"/>
          </p15:clr>
        </p15:guide>
        <p15:guide id="3" pos="46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9FDB"/>
    <a:srgbClr val="558ED5"/>
    <a:srgbClr val="1E82BB"/>
    <a:srgbClr val="5FBEB5"/>
    <a:srgbClr val="3FAD8C"/>
    <a:srgbClr val="41A037"/>
    <a:srgbClr val="4F504F"/>
    <a:srgbClr val="474746"/>
    <a:srgbClr val="595959"/>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8" autoAdjust="0"/>
    <p:restoredTop sz="94624" autoAdjust="0"/>
  </p:normalViewPr>
  <p:slideViewPr>
    <p:cSldViewPr snapToGrid="0" snapToObjects="1">
      <p:cViewPr varScale="1">
        <p:scale>
          <a:sx n="106" d="100"/>
          <a:sy n="106" d="100"/>
        </p:scale>
        <p:origin x="666" y="114"/>
      </p:cViewPr>
      <p:guideLst>
        <p:guide orient="horz" pos="845"/>
        <p:guide orient="horz" pos="527"/>
        <p:guide pos="461"/>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118" d="100"/>
          <a:sy n="118" d="100"/>
        </p:scale>
        <p:origin x="202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Portlock" userId="8d14e684528e014c" providerId="LiveId" clId="{1BE90EA5-86B4-444F-8472-9057AF43FFCD}"/>
    <pc:docChg chg="modSld">
      <pc:chgData name="Rachel Portlock" userId="8d14e684528e014c" providerId="LiveId" clId="{1BE90EA5-86B4-444F-8472-9057AF43FFCD}" dt="2019-02-05T13:21:35.095" v="52" actId="1076"/>
      <pc:docMkLst>
        <pc:docMk/>
      </pc:docMkLst>
      <pc:sldChg chg="modSp">
        <pc:chgData name="Rachel Portlock" userId="8d14e684528e014c" providerId="LiveId" clId="{1BE90EA5-86B4-444F-8472-9057AF43FFCD}" dt="2019-02-05T13:20:41.187" v="50" actId="6549"/>
        <pc:sldMkLst>
          <pc:docMk/>
          <pc:sldMk cId="3344005857" sldId="387"/>
        </pc:sldMkLst>
        <pc:spChg chg="mod">
          <ac:chgData name="Rachel Portlock" userId="8d14e684528e014c" providerId="LiveId" clId="{1BE90EA5-86B4-444F-8472-9057AF43FFCD}" dt="2019-02-05T13:20:41.187" v="50" actId="6549"/>
          <ac:spMkLst>
            <pc:docMk/>
            <pc:sldMk cId="3344005857" sldId="387"/>
            <ac:spMk id="3" creationId="{00000000-0000-0000-0000-000000000000}"/>
          </ac:spMkLst>
        </pc:spChg>
      </pc:sldChg>
      <pc:sldChg chg="modSp">
        <pc:chgData name="Rachel Portlock" userId="8d14e684528e014c" providerId="LiveId" clId="{1BE90EA5-86B4-444F-8472-9057AF43FFCD}" dt="2019-02-05T13:21:35.095" v="52" actId="1076"/>
        <pc:sldMkLst>
          <pc:docMk/>
          <pc:sldMk cId="4075818497" sldId="388"/>
        </pc:sldMkLst>
        <pc:picChg chg="mod">
          <ac:chgData name="Rachel Portlock" userId="8d14e684528e014c" providerId="LiveId" clId="{1BE90EA5-86B4-444F-8472-9057AF43FFCD}" dt="2019-02-05T13:21:35.095" v="52" actId="1076"/>
          <ac:picMkLst>
            <pc:docMk/>
            <pc:sldMk cId="4075818497" sldId="388"/>
            <ac:picMk id="7"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9110" cy="34028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32689" y="0"/>
            <a:ext cx="4309110" cy="340281"/>
          </a:xfrm>
          <a:prstGeom prst="rect">
            <a:avLst/>
          </a:prstGeom>
        </p:spPr>
        <p:txBody>
          <a:bodyPr vert="horz" lIns="91440" tIns="45720" rIns="91440" bIns="45720" rtlCol="0"/>
          <a:lstStyle>
            <a:lvl1pPr algn="r">
              <a:defRPr sz="1200"/>
            </a:lvl1pPr>
          </a:lstStyle>
          <a:p>
            <a:fld id="{ED4F04D9-8FA8-4515-8C2A-B7E3BDFC4166}" type="datetimeFigureOut">
              <a:rPr lang="en-GB" smtClean="0"/>
              <a:t>25/06/2019</a:t>
            </a:fld>
            <a:endParaRPr lang="en-GB"/>
          </a:p>
        </p:txBody>
      </p:sp>
      <p:sp>
        <p:nvSpPr>
          <p:cNvPr id="4" name="Footer Placeholder 3"/>
          <p:cNvSpPr>
            <a:spLocks noGrp="1"/>
          </p:cNvSpPr>
          <p:nvPr>
            <p:ph type="ftr" sz="quarter" idx="2"/>
          </p:nvPr>
        </p:nvSpPr>
        <p:spPr>
          <a:xfrm>
            <a:off x="1" y="6464151"/>
            <a:ext cx="4309110" cy="34028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32689" y="6464151"/>
            <a:ext cx="4309110" cy="340281"/>
          </a:xfrm>
          <a:prstGeom prst="rect">
            <a:avLst/>
          </a:prstGeom>
        </p:spPr>
        <p:txBody>
          <a:bodyPr vert="horz" lIns="91440" tIns="45720" rIns="91440" bIns="45720" rtlCol="0" anchor="b"/>
          <a:lstStyle>
            <a:lvl1pPr algn="r">
              <a:defRPr sz="1200"/>
            </a:lvl1pPr>
          </a:lstStyle>
          <a:p>
            <a:fld id="{261A1BAA-584B-4456-BBE3-6113A35F1513}" type="slidenum">
              <a:rPr lang="en-GB" smtClean="0"/>
              <a:t>‹#›</a:t>
            </a:fld>
            <a:endParaRPr lang="en-GB"/>
          </a:p>
        </p:txBody>
      </p:sp>
    </p:spTree>
    <p:extLst>
      <p:ext uri="{BB962C8B-B14F-4D97-AF65-F5344CB8AC3E}">
        <p14:creationId xmlns:p14="http://schemas.microsoft.com/office/powerpoint/2010/main" val="2250349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9110" cy="34028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632689" y="0"/>
            <a:ext cx="4309110" cy="340281"/>
          </a:xfrm>
          <a:prstGeom prst="rect">
            <a:avLst/>
          </a:prstGeom>
        </p:spPr>
        <p:txBody>
          <a:bodyPr vert="horz" lIns="91440" tIns="45720" rIns="91440" bIns="45720" rtlCol="0"/>
          <a:lstStyle>
            <a:lvl1pPr algn="r">
              <a:defRPr sz="1200"/>
            </a:lvl1pPr>
          </a:lstStyle>
          <a:p>
            <a:fld id="{560D81F9-1248-8A47-9BCE-66F3F4543F29}" type="datetimeFigureOut">
              <a:rPr lang="en-US" smtClean="0"/>
              <a:pPr/>
              <a:t>6/25/2019</a:t>
            </a:fld>
            <a:endParaRPr lang="en-US" dirty="0"/>
          </a:p>
        </p:txBody>
      </p:sp>
      <p:sp>
        <p:nvSpPr>
          <p:cNvPr id="4" name="Slide Image Placeholder 3"/>
          <p:cNvSpPr>
            <a:spLocks noGrp="1" noRot="1" noChangeAspect="1"/>
          </p:cNvSpPr>
          <p:nvPr>
            <p:ph type="sldImg" idx="2"/>
          </p:nvPr>
        </p:nvSpPr>
        <p:spPr>
          <a:xfrm>
            <a:off x="2705100" y="511175"/>
            <a:ext cx="4533900" cy="25511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94411" y="3232667"/>
            <a:ext cx="7955279" cy="3062526"/>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1" y="6464151"/>
            <a:ext cx="4309110" cy="34028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632689" y="6464151"/>
            <a:ext cx="4309110" cy="340281"/>
          </a:xfrm>
          <a:prstGeom prst="rect">
            <a:avLst/>
          </a:prstGeom>
        </p:spPr>
        <p:txBody>
          <a:bodyPr vert="horz" lIns="91440" tIns="45720" rIns="91440" bIns="45720" rtlCol="0" anchor="b"/>
          <a:lstStyle>
            <a:lvl1pPr algn="r">
              <a:defRPr sz="1200"/>
            </a:lvl1pPr>
          </a:lstStyle>
          <a:p>
            <a:fld id="{96FB39FA-D2A0-F249-BEFF-576938A51533}" type="slidenum">
              <a:rPr lang="en-US" smtClean="0"/>
              <a:pPr/>
              <a:t>‹#›</a:t>
            </a:fld>
            <a:endParaRPr lang="en-US" dirty="0"/>
          </a:p>
        </p:txBody>
      </p:sp>
    </p:spTree>
    <p:extLst>
      <p:ext uri="{BB962C8B-B14F-4D97-AF65-F5344CB8AC3E}">
        <p14:creationId xmlns:p14="http://schemas.microsoft.com/office/powerpoint/2010/main" val="1955023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FB39FA-D2A0-F249-BEFF-576938A51533}" type="slidenum">
              <a:rPr lang="en-US" smtClean="0"/>
              <a:pPr/>
              <a:t>1</a:t>
            </a:fld>
            <a:endParaRPr lang="en-US" dirty="0"/>
          </a:p>
        </p:txBody>
      </p:sp>
    </p:spTree>
    <p:extLst>
      <p:ext uri="{BB962C8B-B14F-4D97-AF65-F5344CB8AC3E}">
        <p14:creationId xmlns:p14="http://schemas.microsoft.com/office/powerpoint/2010/main" val="441199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fld id="{C0F4A2C8-6C88-4E71-83EE-698B9D4FE22F}" type="slidenum">
              <a:rPr lang="en-GB" smtClean="0"/>
              <a:pPr/>
              <a:t>26</a:t>
            </a:fld>
            <a:endParaRPr lang="en-GB" dirty="0"/>
          </a:p>
        </p:txBody>
      </p:sp>
    </p:spTree>
    <p:extLst>
      <p:ext uri="{BB962C8B-B14F-4D97-AF65-F5344CB8AC3E}">
        <p14:creationId xmlns:p14="http://schemas.microsoft.com/office/powerpoint/2010/main" val="10639372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737600" y="6356352"/>
            <a:ext cx="2844800" cy="365125"/>
          </a:xfrm>
          <a:prstGeom prst="rect">
            <a:avLst/>
          </a:prstGeom>
        </p:spPr>
        <p:txBody>
          <a:bodyPr/>
          <a:lstStyle/>
          <a:p>
            <a:fld id="{50D3285C-8815-1B40-8EE9-5B5A1F1CD952}" type="slidenum">
              <a:rPr lang="en-US" smtClean="0"/>
              <a:pPr/>
              <a:t>‹#›</a:t>
            </a:fld>
            <a:endParaRPr lang="en-US" dirty="0"/>
          </a:p>
        </p:txBody>
      </p:sp>
      <p:pic>
        <p:nvPicPr>
          <p:cNvPr id="5" name="Picture 4" descr="logo 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48128" y="-1"/>
            <a:ext cx="4943872" cy="6821509"/>
          </a:xfrm>
          <a:prstGeom prst="rect">
            <a:avLst/>
          </a:prstGeom>
        </p:spPr>
      </p:pic>
      <p:sp>
        <p:nvSpPr>
          <p:cNvPr id="6" name="Title 1"/>
          <p:cNvSpPr>
            <a:spLocks noGrp="1"/>
          </p:cNvSpPr>
          <p:nvPr userDrawn="1">
            <p:ph type="ctrTitle"/>
          </p:nvPr>
        </p:nvSpPr>
        <p:spPr>
          <a:xfrm>
            <a:off x="644296" y="893065"/>
            <a:ext cx="8946273" cy="339409"/>
          </a:xfrm>
        </p:spPr>
        <p:txBody>
          <a:bodyPr wrap="square" lIns="0" tIns="0" rIns="0" bIns="0" anchor="t" anchorCtr="0">
            <a:spAutoFit/>
          </a:bodyPr>
          <a:lstStyle>
            <a:lvl1pPr algn="l">
              <a:lnSpc>
                <a:spcPts val="2600"/>
              </a:lnSpc>
              <a:defRPr sz="3200" baseline="0"/>
            </a:lvl1pPr>
          </a:lstStyle>
          <a:p>
            <a:pPr algn="l">
              <a:lnSpc>
                <a:spcPts val="2600"/>
              </a:lnSpc>
            </a:pPr>
            <a:r>
              <a:rPr lang="en-US" sz="2400" dirty="0">
                <a:latin typeface="Trebuchet MS"/>
                <a:cs typeface="Trebuchet MS"/>
              </a:rPr>
              <a:t>Title</a:t>
            </a:r>
          </a:p>
        </p:txBody>
      </p:sp>
    </p:spTree>
    <p:extLst>
      <p:ext uri="{BB962C8B-B14F-4D97-AF65-F5344CB8AC3E}">
        <p14:creationId xmlns:p14="http://schemas.microsoft.com/office/powerpoint/2010/main" val="2727319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3879E8FC-E0FE-0942-876E-A6F361FD4008}" type="datetimeFigureOut">
              <a:rPr lang="en-US" smtClean="0"/>
              <a:pPr/>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50D3285C-8815-1B40-8EE9-5B5A1F1CD952}" type="slidenum">
              <a:rPr lang="en-US" smtClean="0"/>
              <a:pPr/>
              <a:t>‹#›</a:t>
            </a:fld>
            <a:endParaRPr lang="en-US" dirty="0"/>
          </a:p>
        </p:txBody>
      </p:sp>
    </p:spTree>
    <p:extLst>
      <p:ext uri="{BB962C8B-B14F-4D97-AF65-F5344CB8AC3E}">
        <p14:creationId xmlns:p14="http://schemas.microsoft.com/office/powerpoint/2010/main" val="862512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3879E8FC-E0FE-0942-876E-A6F361FD4008}" type="datetimeFigureOut">
              <a:rPr lang="en-US" smtClean="0"/>
              <a:pPr/>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50D3285C-8815-1B40-8EE9-5B5A1F1CD952}" type="slidenum">
              <a:rPr lang="en-US" smtClean="0"/>
              <a:pPr/>
              <a:t>‹#›</a:t>
            </a:fld>
            <a:endParaRPr lang="en-US" dirty="0"/>
          </a:p>
        </p:txBody>
      </p:sp>
    </p:spTree>
    <p:extLst>
      <p:ext uri="{BB962C8B-B14F-4D97-AF65-F5344CB8AC3E}">
        <p14:creationId xmlns:p14="http://schemas.microsoft.com/office/powerpoint/2010/main" val="3903257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58ED5"/>
                </a:solidFill>
              </a:defRPr>
            </a:lvl1pPr>
          </a:lstStyle>
          <a:p>
            <a:r>
              <a:rPr lang="en-GB" dirty="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488027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redentials">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3" y="3046"/>
            <a:ext cx="12181167" cy="6851905"/>
          </a:xfrm>
          <a:prstGeom prst="rect">
            <a:avLst/>
          </a:prstGeom>
        </p:spPr>
      </p:pic>
      <p:sp>
        <p:nvSpPr>
          <p:cNvPr id="11" name="Text Placeholder 4"/>
          <p:cNvSpPr>
            <a:spLocks noGrp="1"/>
          </p:cNvSpPr>
          <p:nvPr>
            <p:ph type="body" sz="quarter" idx="11" hasCustomPrompt="1"/>
          </p:nvPr>
        </p:nvSpPr>
        <p:spPr>
          <a:xfrm>
            <a:off x="675217" y="628266"/>
            <a:ext cx="10897947" cy="590935"/>
          </a:xfrm>
          <a:prstGeom prst="rect">
            <a:avLst/>
          </a:prstGeom>
        </p:spPr>
        <p:txBody>
          <a:bodyPr lIns="0" tIns="0" rIns="0" bIns="0"/>
          <a:lstStyle>
            <a:lvl1pPr marL="0" indent="0">
              <a:buNone/>
              <a:defRPr sz="4267" baseline="0">
                <a:solidFill>
                  <a:schemeClr val="bg2"/>
                </a:solidFill>
              </a:defRPr>
            </a:lvl1pPr>
            <a:lvl2pPr marL="0" indent="0">
              <a:buNone/>
              <a:defRPr sz="4267">
                <a:solidFill>
                  <a:schemeClr val="tx2"/>
                </a:solidFill>
              </a:defRPr>
            </a:lvl2pPr>
            <a:lvl3pPr marL="0" indent="0">
              <a:buNone/>
              <a:defRPr sz="4267">
                <a:solidFill>
                  <a:schemeClr val="tx2"/>
                </a:solidFill>
              </a:defRPr>
            </a:lvl3pPr>
            <a:lvl4pPr marL="0" indent="0">
              <a:buNone/>
              <a:defRPr sz="4267">
                <a:solidFill>
                  <a:schemeClr val="tx2"/>
                </a:solidFill>
              </a:defRPr>
            </a:lvl4pPr>
            <a:lvl5pPr marL="0" indent="0">
              <a:buNone/>
              <a:defRPr sz="4267">
                <a:solidFill>
                  <a:schemeClr val="tx2"/>
                </a:solidFill>
              </a:defRPr>
            </a:lvl5pPr>
          </a:lstStyle>
          <a:p>
            <a:pPr lvl="0"/>
            <a:r>
              <a:rPr lang="en-US" dirty="0"/>
              <a:t>Our credentials</a:t>
            </a:r>
          </a:p>
        </p:txBody>
      </p:sp>
    </p:spTree>
    <p:extLst>
      <p:ext uri="{BB962C8B-B14F-4D97-AF65-F5344CB8AC3E}">
        <p14:creationId xmlns:p14="http://schemas.microsoft.com/office/powerpoint/2010/main" val="344720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ack cover">
    <p:spTree>
      <p:nvGrpSpPr>
        <p:cNvPr id="1" name=""/>
        <p:cNvGrpSpPr/>
        <p:nvPr/>
      </p:nvGrpSpPr>
      <p:grpSpPr>
        <a:xfrm>
          <a:off x="0" y="0"/>
          <a:ext cx="0" cy="0"/>
          <a:chOff x="0" y="0"/>
          <a:chExt cx="0" cy="0"/>
        </a:xfrm>
      </p:grpSpPr>
      <p:sp>
        <p:nvSpPr>
          <p:cNvPr id="26" name="Rectangle 25"/>
          <p:cNvSpPr/>
          <p:nvPr userDrawn="1"/>
        </p:nvSpPr>
        <p:spPr>
          <a:xfrm>
            <a:off x="0" y="0"/>
            <a:ext cx="12192000" cy="6858000"/>
          </a:xfrm>
          <a:prstGeom prst="rect">
            <a:avLst/>
          </a:prstGeom>
          <a:solidFill>
            <a:srgbClr val="00143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2"/>
              </a:solidFill>
            </a:endParaRPr>
          </a:p>
        </p:txBody>
      </p:sp>
      <p:sp>
        <p:nvSpPr>
          <p:cNvPr id="18" name="TextBox 17"/>
          <p:cNvSpPr txBox="1"/>
          <p:nvPr userDrawn="1"/>
        </p:nvSpPr>
        <p:spPr>
          <a:xfrm>
            <a:off x="677027" y="4555376"/>
            <a:ext cx="7347528" cy="410369"/>
          </a:xfrm>
          <a:prstGeom prst="rect">
            <a:avLst/>
          </a:prstGeom>
          <a:noFill/>
        </p:spPr>
        <p:txBody>
          <a:bodyPr wrap="square" lIns="0" tIns="0" rIns="0" bIns="0" rtlCol="0">
            <a:spAutoFit/>
          </a:bodyPr>
          <a:lstStyle/>
          <a:p>
            <a:pPr>
              <a:lnSpc>
                <a:spcPts val="1600"/>
              </a:lnSpc>
            </a:pPr>
            <a:r>
              <a:rPr lang="en-US" sz="1200" dirty="0">
                <a:solidFill>
                  <a:schemeClr val="bg1"/>
                </a:solidFill>
              </a:rPr>
              <a:t>This presentation is intended for educational purposes only, is not for circulation and does not constitute legal advice. Legal advice should be sought for specific queries or circumstances. © Carey Olsen 2019</a:t>
            </a:r>
          </a:p>
        </p:txBody>
      </p:sp>
      <p:cxnSp>
        <p:nvCxnSpPr>
          <p:cNvPr id="21" name="Straight Connector 20"/>
          <p:cNvCxnSpPr/>
          <p:nvPr userDrawn="1"/>
        </p:nvCxnSpPr>
        <p:spPr>
          <a:xfrm>
            <a:off x="677026" y="5785659"/>
            <a:ext cx="1083887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033" y="5477268"/>
            <a:ext cx="2950464" cy="138176"/>
          </a:xfrm>
          <a:prstGeom prst="rect">
            <a:avLst/>
          </a:prstGeom>
        </p:spPr>
      </p:pic>
      <p:pic>
        <p:nvPicPr>
          <p:cNvPr id="29" name="Picture 2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68513" y="6199547"/>
            <a:ext cx="1349248" cy="178816"/>
          </a:xfrm>
          <a:prstGeom prst="rect">
            <a:avLst/>
          </a:prstGeom>
        </p:spPr>
      </p:pic>
      <p:pic>
        <p:nvPicPr>
          <p:cNvPr id="9" name="Picture 8" descr="Jurisdictions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9244" y="5898811"/>
            <a:ext cx="5762752" cy="479552"/>
          </a:xfrm>
          <a:prstGeom prst="rect">
            <a:avLst/>
          </a:prstGeom>
        </p:spPr>
      </p:pic>
    </p:spTree>
    <p:extLst>
      <p:ext uri="{BB962C8B-B14F-4D97-AF65-F5344CB8AC3E}">
        <p14:creationId xmlns:p14="http://schemas.microsoft.com/office/powerpoint/2010/main" val="3033206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22" name="SD_InternalExternal"/>
          <p:cNvSpPr>
            <a:spLocks/>
          </p:cNvSpPr>
          <p:nvPr userDrawn="1"/>
        </p:nvSpPr>
        <p:spPr bwMode="auto">
          <a:xfrm>
            <a:off x="501651" y="3429000"/>
            <a:ext cx="9277349" cy="2952750"/>
          </a:xfrm>
          <a:prstGeom prst="rect">
            <a:avLst/>
          </a:prstGeom>
          <a:noFill/>
          <a:ln w="9525">
            <a:noFill/>
            <a:miter lim="800000"/>
            <a:headEnd/>
            <a:tailEnd/>
          </a:ln>
        </p:spPr>
        <p:txBody>
          <a:bodyPr lIns="0" tIns="0" rIns="0" bIns="0" anchor="b"/>
          <a:lstStyle/>
          <a:p>
            <a:pPr defTabSz="1019175">
              <a:spcBef>
                <a:spcPts val="0"/>
              </a:spcBef>
              <a:spcAft>
                <a:spcPts val="0"/>
              </a:spcAft>
              <a:buClr>
                <a:schemeClr val="tx1"/>
              </a:buClr>
              <a:buSzPct val="80000"/>
              <a:buFont typeface="Wingdings" pitchFamily="2" charset="2"/>
              <a:buNone/>
            </a:pPr>
            <a:r>
              <a:rPr lang="en-GB" sz="900" noProof="1" smtClean="0">
                <a:solidFill>
                  <a:schemeClr val="tx1"/>
                </a:solidFill>
              </a:rPr>
              <a:t>Important notice</a:t>
            </a:r>
          </a:p>
          <a:p>
            <a:pPr defTabSz="1019175">
              <a:spcBef>
                <a:spcPts val="0"/>
              </a:spcBef>
              <a:spcAft>
                <a:spcPts val="0"/>
              </a:spcAft>
              <a:buClr>
                <a:schemeClr val="tx1"/>
              </a:buClr>
              <a:buSzPct val="80000"/>
              <a:buFont typeface="Wingdings" pitchFamily="2" charset="2"/>
              <a:buNone/>
            </a:pPr>
            <a:endParaRPr lang="en-GB" sz="900" noProof="1" smtClean="0">
              <a:solidFill>
                <a:schemeClr val="tx1"/>
              </a:solidFill>
            </a:endParaRPr>
          </a:p>
          <a:p>
            <a:pPr defTabSz="1019175">
              <a:spcBef>
                <a:spcPts val="0"/>
              </a:spcBef>
              <a:spcAft>
                <a:spcPts val="0"/>
              </a:spcAft>
              <a:buClr>
                <a:schemeClr val="tx1"/>
              </a:buClr>
              <a:buSzPct val="80000"/>
              <a:buFont typeface="Wingdings" pitchFamily="2" charset="2"/>
              <a:buNone/>
            </a:pPr>
            <a:r>
              <a:rPr lang="en-GB" sz="900" noProof="1" smtClean="0">
                <a:solidFill>
                  <a:schemeClr val="tx1"/>
                </a:solidFill>
              </a:rPr>
              <a:t>This document has been prepared by Deloitte LLP for the sole purpose of enabling the parties to whom it is addressed to evaluate the capabilities of Deloitte LLP to supply the proposed services.</a:t>
            </a:r>
          </a:p>
          <a:p>
            <a:pPr defTabSz="1019175">
              <a:spcBef>
                <a:spcPts val="0"/>
              </a:spcBef>
              <a:spcAft>
                <a:spcPts val="0"/>
              </a:spcAft>
              <a:buClr>
                <a:schemeClr val="tx1"/>
              </a:buClr>
              <a:buSzPct val="80000"/>
              <a:buFont typeface="Wingdings" pitchFamily="2" charset="2"/>
              <a:buNone/>
            </a:pPr>
            <a:endParaRPr lang="en-GB" sz="900" noProof="1" smtClean="0">
              <a:solidFill>
                <a:schemeClr val="tx1"/>
              </a:solidFill>
            </a:endParaRPr>
          </a:p>
          <a:p>
            <a:pPr defTabSz="1019175">
              <a:spcBef>
                <a:spcPts val="0"/>
              </a:spcBef>
              <a:spcAft>
                <a:spcPts val="0"/>
              </a:spcAft>
              <a:buClr>
                <a:schemeClr val="tx1"/>
              </a:buClr>
              <a:buSzPct val="80000"/>
              <a:buFont typeface="Wingdings" pitchFamily="2" charset="2"/>
              <a:buNone/>
            </a:pPr>
            <a:r>
              <a:rPr lang="en-GB" sz="900" noProof="1" smtClean="0">
                <a:solidFill>
                  <a:schemeClr val="tx1"/>
                </a:solidFill>
              </a:rPr>
              <a:t>The information contained in this document has been compiled by Deloitte LLP and may include material obtained from various sources which have not been verified or audited. This document also contains material proprietary to Deloitte LLP. Except in the general context of evaluating the capabilities of Deloitte LLP, no reliance may be placed for any purposes whatsoever on the contents of this document. No representation or warranty, express or implied, is given and no responsibility or liability is or will be accepted by or on behalf of Deloitte LLP or by any of its partners, members, employees, agents or any other person as to the accuracy, completeness or correctness of the information contained in this document.</a:t>
            </a:r>
          </a:p>
          <a:p>
            <a:pPr defTabSz="1019175">
              <a:spcBef>
                <a:spcPts val="0"/>
              </a:spcBef>
              <a:spcAft>
                <a:spcPts val="0"/>
              </a:spcAft>
              <a:buClr>
                <a:schemeClr val="tx1"/>
              </a:buClr>
              <a:buSzPct val="80000"/>
              <a:buFont typeface="Wingdings" pitchFamily="2" charset="2"/>
              <a:buNone/>
            </a:pPr>
            <a:endParaRPr lang="en-GB" sz="900" noProof="1" smtClean="0">
              <a:solidFill>
                <a:schemeClr val="tx1"/>
              </a:solidFill>
            </a:endParaRPr>
          </a:p>
          <a:p>
            <a:pPr defTabSz="1019175">
              <a:spcBef>
                <a:spcPts val="0"/>
              </a:spcBef>
              <a:spcAft>
                <a:spcPts val="0"/>
              </a:spcAft>
              <a:buClr>
                <a:schemeClr val="tx1"/>
              </a:buClr>
              <a:buSzPct val="80000"/>
              <a:buFont typeface="Wingdings" pitchFamily="2" charset="2"/>
              <a:buNone/>
            </a:pPr>
            <a:r>
              <a:rPr lang="en-GB" sz="900" noProof="1" smtClean="0">
                <a:solidFill>
                  <a:schemeClr val="tx1"/>
                </a:solidFill>
              </a:rPr>
              <a:t>Other than as stated below, this document and its contents are confidential and prepared solely for your information, and may not be reproduced, redistributed or passed on to any other person in whole or in part. If this document contains details of an arrangement that could result in a tax or National Insurance saving, no such conditions of confidentiality apply to the details of that arrangement (for example, for the purpose of discussion with tax authorities). No other party is entitled to rely on this document for any purpose whatsoever and we accept no liability to any other party who is shown or obtains access to this document. </a:t>
            </a:r>
          </a:p>
          <a:p>
            <a:pPr defTabSz="1019175">
              <a:spcBef>
                <a:spcPts val="0"/>
              </a:spcBef>
              <a:spcAft>
                <a:spcPts val="0"/>
              </a:spcAft>
              <a:buClr>
                <a:schemeClr val="tx1"/>
              </a:buClr>
              <a:buSzPct val="80000"/>
              <a:buFont typeface="Wingdings" pitchFamily="2" charset="2"/>
              <a:buNone/>
            </a:pPr>
            <a:endParaRPr lang="en-GB" sz="900" noProof="1" smtClean="0">
              <a:solidFill>
                <a:schemeClr val="tx1"/>
              </a:solidFill>
            </a:endParaRPr>
          </a:p>
          <a:p>
            <a:pPr defTabSz="1019175">
              <a:spcBef>
                <a:spcPts val="0"/>
              </a:spcBef>
              <a:spcAft>
                <a:spcPts val="0"/>
              </a:spcAft>
              <a:buClr>
                <a:schemeClr val="tx1"/>
              </a:buClr>
              <a:buSzPct val="80000"/>
              <a:buFont typeface="Wingdings" pitchFamily="2" charset="2"/>
              <a:buNone/>
            </a:pPr>
            <a:r>
              <a:rPr lang="en-GB" sz="900" noProof="1" smtClean="0">
                <a:solidFill>
                  <a:schemeClr val="tx1"/>
                </a:solidFill>
              </a:rPr>
              <a:t>This document is not an offer and is not intended to be contractually binding. Should this proposal be acceptable to you, and following the conclusion of our internal acceptance procedures, we would be pleased to discuss terms and conditions with you prior to our appointment.</a:t>
            </a:r>
          </a:p>
          <a:p>
            <a:pPr defTabSz="1019175">
              <a:spcBef>
                <a:spcPts val="0"/>
              </a:spcBef>
              <a:spcAft>
                <a:spcPts val="0"/>
              </a:spcAft>
              <a:buClr>
                <a:schemeClr val="tx1"/>
              </a:buClr>
              <a:buSzPct val="80000"/>
              <a:buFont typeface="Wingdings" pitchFamily="2" charset="2"/>
              <a:buNone/>
            </a:pPr>
            <a:endParaRPr lang="en-GB" sz="900" noProof="1" smtClean="0">
              <a:solidFill>
                <a:schemeClr val="tx1"/>
              </a:solidFill>
            </a:endParaRPr>
          </a:p>
          <a:p>
            <a:pPr defTabSz="1019175">
              <a:spcBef>
                <a:spcPts val="0"/>
              </a:spcBef>
              <a:spcAft>
                <a:spcPts val="0"/>
              </a:spcAft>
              <a:buClr>
                <a:schemeClr val="tx1"/>
              </a:buClr>
              <a:buSzPct val="80000"/>
              <a:buFont typeface="Wingdings" pitchFamily="2" charset="2"/>
              <a:buNone/>
            </a:pPr>
            <a:r>
              <a:rPr lang="en-GB" sz="900" noProof="1" smtClean="0">
                <a:solidFill>
                  <a:schemeClr val="tx1"/>
                </a:solidFill>
              </a:rPr>
              <a:t>Deloitte LLP is a limited liability partnership registered in England and Wales with registered number OC303675 and its registered office at 2 New Street Square, London, EC4A 3BZ, United Kingdom.</a:t>
            </a:r>
          </a:p>
          <a:p>
            <a:pPr defTabSz="1019175">
              <a:spcBef>
                <a:spcPts val="0"/>
              </a:spcBef>
              <a:spcAft>
                <a:spcPts val="0"/>
              </a:spcAft>
              <a:buClr>
                <a:schemeClr val="tx1"/>
              </a:buClr>
              <a:buSzPct val="80000"/>
              <a:buFont typeface="Wingdings" pitchFamily="2" charset="2"/>
              <a:buNone/>
            </a:pPr>
            <a:endParaRPr lang="en-GB" sz="900" noProof="1" smtClean="0">
              <a:solidFill>
                <a:schemeClr val="tx1"/>
              </a:solidFill>
            </a:endParaRPr>
          </a:p>
          <a:p>
            <a:pPr defTabSz="1019175">
              <a:spcBef>
                <a:spcPts val="0"/>
              </a:spcBef>
              <a:spcAft>
                <a:spcPts val="0"/>
              </a:spcAft>
              <a:buClr>
                <a:schemeClr val="tx1"/>
              </a:buClr>
              <a:buSzPct val="80000"/>
              <a:buFont typeface="Wingdings" pitchFamily="2" charset="2"/>
              <a:buNone/>
            </a:pPr>
            <a:r>
              <a:rPr lang="en-GB" sz="900" noProof="1" smtClean="0">
                <a:solidFill>
                  <a:schemeClr val="tx1"/>
                </a:solidFill>
              </a:rPr>
              <a:t>Deloitte LLP is the United Kingdom affiliate of Deloitte NWE LLP, a member firm of Deloitte Touche Tohmatsu Limited, a UK private company limited by guarantee (“DTTL”). DTTL and each of its member firms are legally separate and independent entities. DTTL and Deloitte NWE LLP do not provide services to clients. Please see www.deloitte.com/about to learn more about our global network of member firms.</a:t>
            </a:r>
          </a:p>
          <a:p>
            <a:pPr defTabSz="1019175">
              <a:spcBef>
                <a:spcPts val="0"/>
              </a:spcBef>
              <a:spcAft>
                <a:spcPts val="0"/>
              </a:spcAft>
              <a:buClr>
                <a:schemeClr val="tx1"/>
              </a:buClr>
              <a:buSzPct val="80000"/>
              <a:buFont typeface="Wingdings" pitchFamily="2" charset="2"/>
              <a:buNone/>
            </a:pPr>
            <a:endParaRPr lang="en-GB" sz="900" noProof="1" smtClean="0">
              <a:solidFill>
                <a:schemeClr val="tx1"/>
              </a:solidFill>
            </a:endParaRPr>
          </a:p>
          <a:p>
            <a:pPr defTabSz="1019175">
              <a:spcBef>
                <a:spcPts val="0"/>
              </a:spcBef>
              <a:spcAft>
                <a:spcPts val="0"/>
              </a:spcAft>
              <a:buClr>
                <a:schemeClr val="tx1"/>
              </a:buClr>
              <a:buSzPct val="80000"/>
              <a:buFont typeface="Wingdings" pitchFamily="2" charset="2"/>
              <a:buNone/>
            </a:pPr>
            <a:r>
              <a:rPr lang="en-GB" sz="900" noProof="1" smtClean="0">
                <a:solidFill>
                  <a:schemeClr val="tx1"/>
                </a:solidFill>
              </a:rPr>
              <a:t>© 2019 Deloitte LLP. All rights reserved.</a:t>
            </a:r>
          </a:p>
        </p:txBody>
      </p:sp>
      <p:sp>
        <p:nvSpPr>
          <p:cNvPr id="7" name="SD_ART_Logo"/>
          <p:cNvSpPr/>
          <p:nvPr userDrawn="1"/>
        </p:nvSpPr>
        <p:spPr>
          <a:xfrm>
            <a:off x="506586" y="376094"/>
            <a:ext cx="2470501" cy="811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smtClean="0"/>
          </a:p>
        </p:txBody>
      </p:sp>
      <p:pic>
        <p:nvPicPr>
          <p:cNvPr id="2" name="SD_ART_Logo_bmkAr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6586" y="376094"/>
            <a:ext cx="2470501" cy="812164"/>
          </a:xfrm>
          <a:prstGeom prst="rect">
            <a:avLst/>
          </a:prstGeom>
        </p:spPr>
      </p:pic>
      <p:sp>
        <p:nvSpPr>
          <p:cNvPr id="4" name="Footer Placeholder 3"/>
          <p:cNvSpPr>
            <a:spLocks noGrp="1"/>
          </p:cNvSpPr>
          <p:nvPr>
            <p:ph type="ftr" sz="quarter" idx="16"/>
          </p:nvPr>
        </p:nvSpPr>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3062404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58ED5"/>
                </a:solidFill>
              </a:defRPr>
            </a:lvl1pPr>
          </a:lstStyle>
          <a:p>
            <a:r>
              <a:rPr lang="en-US" dirty="0"/>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4144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005842"/>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117273"/>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50D3285C-8815-1B40-8EE9-5B5A1F1CD952}" type="slidenum">
              <a:rPr lang="en-US" smtClean="0"/>
              <a:pPr/>
              <a:t>‹#›</a:t>
            </a:fld>
            <a:endParaRPr lang="en-US" dirty="0"/>
          </a:p>
        </p:txBody>
      </p:sp>
    </p:spTree>
    <p:extLst>
      <p:ext uri="{BB962C8B-B14F-4D97-AF65-F5344CB8AC3E}">
        <p14:creationId xmlns:p14="http://schemas.microsoft.com/office/powerpoint/2010/main" val="77961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58ED5"/>
                </a:solidFill>
              </a:defRPr>
            </a:lvl1pPr>
          </a:lstStyle>
          <a:p>
            <a:r>
              <a:rPr lang="en-US" dirty="0"/>
              <a:t>Click to edit Master title style</a:t>
            </a:r>
          </a:p>
        </p:txBody>
      </p:sp>
      <p:cxnSp>
        <p:nvCxnSpPr>
          <p:cNvPr id="3" name="Straight Connector 2"/>
          <p:cNvCxnSpPr/>
          <p:nvPr userDrawn="1"/>
        </p:nvCxnSpPr>
        <p:spPr>
          <a:xfrm>
            <a:off x="609600" y="1197033"/>
            <a:ext cx="10972800" cy="0"/>
          </a:xfrm>
          <a:prstGeom prst="line">
            <a:avLst/>
          </a:prstGeom>
          <a:ln w="38100" cmpd="sng">
            <a:solidFill>
              <a:srgbClr val="3FAD8C"/>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6037275"/>
            <a:ext cx="2043953" cy="820725"/>
          </a:xfrm>
          <a:prstGeom prst="rect">
            <a:avLst/>
          </a:prstGeom>
        </p:spPr>
      </p:pic>
    </p:spTree>
    <p:extLst>
      <p:ext uri="{BB962C8B-B14F-4D97-AF65-F5344CB8AC3E}">
        <p14:creationId xmlns:p14="http://schemas.microsoft.com/office/powerpoint/2010/main" val="2940403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58ED5"/>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50D3285C-8815-1B40-8EE9-5B5A1F1CD952}" type="slidenum">
              <a:rPr lang="en-US" smtClean="0"/>
              <a:pPr/>
              <a:t>‹#›</a:t>
            </a:fld>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807751"/>
            <a:ext cx="1961672" cy="1050249"/>
          </a:xfrm>
          <a:prstGeom prst="rect">
            <a:avLst/>
          </a:prstGeom>
        </p:spPr>
      </p:pic>
      <p:sp>
        <p:nvSpPr>
          <p:cNvPr id="10" name="TextBox 9"/>
          <p:cNvSpPr txBox="1"/>
          <p:nvPr userDrawn="1"/>
        </p:nvSpPr>
        <p:spPr>
          <a:xfrm>
            <a:off x="2903817" y="6348286"/>
            <a:ext cx="3845750" cy="369332"/>
          </a:xfrm>
          <a:prstGeom prst="rect">
            <a:avLst/>
          </a:prstGeom>
          <a:noFill/>
        </p:spPr>
        <p:txBody>
          <a:bodyPr wrap="square" rtlCol="0">
            <a:spAutoFit/>
          </a:bodyPr>
          <a:lstStyle/>
          <a:p>
            <a:pPr algn="ctr"/>
            <a:r>
              <a:rPr lang="en-GB" sz="1800" b="1" dirty="0">
                <a:solidFill>
                  <a:srgbClr val="002060"/>
                </a:solidFill>
              </a:rPr>
              <a:t>Slido.com</a:t>
            </a:r>
            <a:r>
              <a:rPr lang="en-GB" sz="1800" b="1" baseline="0" dirty="0">
                <a:solidFill>
                  <a:srgbClr val="002060"/>
                </a:solidFill>
              </a:rPr>
              <a:t> - r</a:t>
            </a:r>
            <a:r>
              <a:rPr lang="en-GB" sz="1800" b="1" dirty="0">
                <a:solidFill>
                  <a:srgbClr val="002060"/>
                </a:solidFill>
              </a:rPr>
              <a:t>ef: </a:t>
            </a:r>
            <a:r>
              <a:rPr lang="en-GB" sz="1800" b="1" dirty="0" smtClean="0">
                <a:solidFill>
                  <a:srgbClr val="002060"/>
                </a:solidFill>
              </a:rPr>
              <a:t>#X127</a:t>
            </a:r>
            <a:endParaRPr lang="en-GB" sz="1800" b="1" dirty="0">
              <a:solidFill>
                <a:srgbClr val="002060"/>
              </a:solidFill>
            </a:endParaRPr>
          </a:p>
        </p:txBody>
      </p:sp>
      <p:sp>
        <p:nvSpPr>
          <p:cNvPr id="11" name="TextBox 10"/>
          <p:cNvSpPr txBox="1"/>
          <p:nvPr userDrawn="1"/>
        </p:nvSpPr>
        <p:spPr>
          <a:xfrm>
            <a:off x="7222958" y="6348286"/>
            <a:ext cx="2391509" cy="369332"/>
          </a:xfrm>
          <a:prstGeom prst="rect">
            <a:avLst/>
          </a:prstGeom>
          <a:noFill/>
        </p:spPr>
        <p:txBody>
          <a:bodyPr wrap="square" rtlCol="0">
            <a:spAutoFit/>
          </a:bodyPr>
          <a:lstStyle/>
          <a:p>
            <a:r>
              <a:rPr lang="en-GB" sz="1800" b="1" kern="1200" dirty="0">
                <a:solidFill>
                  <a:srgbClr val="002060"/>
                </a:solidFill>
                <a:latin typeface="+mn-lt"/>
                <a:ea typeface="+mn-ea"/>
                <a:cs typeface="+mn-cs"/>
              </a:rPr>
              <a:t>Proudly sponsored by:</a:t>
            </a:r>
            <a:endParaRPr lang="en-GB" dirty="0">
              <a:solidFill>
                <a:srgbClr val="002060"/>
              </a:solidFill>
            </a:endParaRPr>
          </a:p>
        </p:txBody>
      </p:sp>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91960" y="6376861"/>
            <a:ext cx="2437833" cy="292870"/>
          </a:xfrm>
          <a:prstGeom prst="rect">
            <a:avLst/>
          </a:prstGeom>
        </p:spPr>
      </p:pic>
    </p:spTree>
    <p:extLst>
      <p:ext uri="{BB962C8B-B14F-4D97-AF65-F5344CB8AC3E}">
        <p14:creationId xmlns:p14="http://schemas.microsoft.com/office/powerpoint/2010/main" val="467676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50D3285C-8815-1B40-8EE9-5B5A1F1CD952}" type="slidenum">
              <a:rPr lang="en-US" smtClean="0"/>
              <a:pPr/>
              <a:t>‹#›</a:t>
            </a:fld>
            <a:endParaRPr lang="en-US" dirty="0"/>
          </a:p>
        </p:txBody>
      </p:sp>
    </p:spTree>
    <p:extLst>
      <p:ext uri="{BB962C8B-B14F-4D97-AF65-F5344CB8AC3E}">
        <p14:creationId xmlns:p14="http://schemas.microsoft.com/office/powerpoint/2010/main" val="127027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58ED5"/>
                </a:solidFill>
              </a:defRPr>
            </a:lvl1pPr>
          </a:lstStyle>
          <a:p>
            <a:r>
              <a:rPr lang="en-US" dirty="0"/>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4861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03722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3879E8FC-E0FE-0942-876E-A6F361FD4008}" type="datetimeFigureOut">
              <a:rPr lang="en-US" smtClean="0"/>
              <a:pPr/>
              <a:t>6/25/2019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50D3285C-8815-1B40-8EE9-5B5A1F1CD952}" type="slidenum">
              <a:rPr lang="en-US" smtClean="0"/>
              <a:pPr/>
              <a:t>‹#›</a:t>
            </a:fld>
            <a:endParaRPr lang="en-US" dirty="0"/>
          </a:p>
        </p:txBody>
      </p:sp>
    </p:spTree>
    <p:extLst>
      <p:ext uri="{BB962C8B-B14F-4D97-AF65-F5344CB8AC3E}">
        <p14:creationId xmlns:p14="http://schemas.microsoft.com/office/powerpoint/2010/main" val="47644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0"/>
            <a:ext cx="10972800" cy="92239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421476"/>
            <a:ext cx="10972800" cy="44722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592916"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019852751"/>
      </p:ext>
    </p:extLst>
  </p:cSld>
  <p:clrMap bg1="lt1" tx1="dk1" bg2="lt2" tx2="dk2" accent1="accent1" accent2="accent2" accent3="accent3" accent4="accent4" accent5="accent5" accent6="accent6" hlink="hlink" folHlink="folHlink"/>
  <p:sldLayoutIdLst>
    <p:sldLayoutId id="2147483655" r:id="rId1"/>
    <p:sldLayoutId id="2147483652" r:id="rId2"/>
    <p:sldLayoutId id="2147483649" r:id="rId3"/>
    <p:sldLayoutId id="2147483654" r:id="rId4"/>
    <p:sldLayoutId id="2147483650" r:id="rId5"/>
    <p:sldLayoutId id="2147483651" r:id="rId6"/>
    <p:sldLayoutId id="2147483653" r:id="rId7"/>
    <p:sldLayoutId id="2147483656" r:id="rId8"/>
    <p:sldLayoutId id="2147483657" r:id="rId9"/>
    <p:sldLayoutId id="2147483658" r:id="rId10"/>
    <p:sldLayoutId id="2147483659" r:id="rId11"/>
    <p:sldLayoutId id="2147483660" r:id="rId12"/>
    <p:sldLayoutId id="2147483662" r:id="rId13"/>
    <p:sldLayoutId id="2147483666" r:id="rId14"/>
    <p:sldLayoutId id="2147483670" r:id="rId15"/>
  </p:sldLayoutIdLst>
  <p:txStyles>
    <p:titleStyle>
      <a:lvl1pPr algn="ctr" defTabSz="457200" rtl="0" eaLnBrk="1" latinLnBrk="0" hangingPunct="1">
        <a:spcBef>
          <a:spcPct val="0"/>
        </a:spcBef>
        <a:buNone/>
        <a:defRPr sz="3200" kern="1200">
          <a:solidFill>
            <a:schemeClr val="tx1"/>
          </a:solidFill>
          <a:latin typeface="Trebuchet MS" pitchFamily="34" charset="0"/>
          <a:ea typeface="+mj-ea"/>
          <a:cs typeface="+mj-cs"/>
        </a:defRPr>
      </a:lvl1pPr>
    </p:titleStyle>
    <p:bodyStyle>
      <a:lvl1pPr marL="342900" indent="-342900" algn="l" defTabSz="4572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Calibri" pitchFamily="34" charset="0"/>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Courier New" pitchFamily="49" charset="0"/>
        <a:buChar char="o"/>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Wingdings" pitchFamily="2" charset="2"/>
        <a:buChar char="Ø"/>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Calibri"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5.xml"/><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 Id="rId5" Type="http://schemas.openxmlformats.org/officeDocument/2006/relationships/image" Target="../media/image14.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Alex.moss.1@city.ac.uk"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cass.city.ac.uk/faculties-and-research/centres/real-estate" TargetMode="Externa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199283"/>
            <a:ext cx="12192000" cy="950558"/>
          </a:xfrm>
          <a:prstGeom prst="rect">
            <a:avLst/>
          </a:prstGeom>
          <a:solidFill>
            <a:srgbClr val="5FBEB5">
              <a:alpha val="14000"/>
            </a:srgbClr>
          </a:solidFill>
          <a:ln>
            <a:noFill/>
          </a:ln>
          <a:extLst>
            <a:ext uri="{FAA26D3D-D897-4be2-8F04-BA451C77F1D7}">
              <ma14:placeholderFlag xmlns:ma14="http://schemas.microsoft.com/office/mac/drawingml/2011/main" xmlns=""/>
            </a:ext>
          </a:extLst>
        </p:spPr>
        <p:txBody>
          <a:bodyPr rot="0" vert="horz" wrap="square" lIns="91440" tIns="45720" rIns="91440" bIns="45720" anchor="ctr" anchorCtr="0" upright="1">
            <a:noAutofit/>
          </a:bodyPr>
          <a:lstStyle/>
          <a:p>
            <a:pPr algn="ctr"/>
            <a:r>
              <a:rPr lang="en-GB" sz="2400" b="1" dirty="0">
                <a:latin typeface="Trebuchet MS"/>
                <a:cs typeface="Trebuchet MS"/>
              </a:rPr>
              <a:t>To ask questions during this event please search Slido.com into your web-browser and enter the code </a:t>
            </a:r>
            <a:r>
              <a:rPr lang="en-GB" sz="2400" b="1" dirty="0" smtClean="0">
                <a:latin typeface="Trebuchet MS"/>
                <a:cs typeface="Trebuchet MS"/>
              </a:rPr>
              <a:t>#</a:t>
            </a:r>
            <a:r>
              <a:rPr lang="en-GB" sz="2400" b="1" dirty="0" smtClean="0">
                <a:solidFill>
                  <a:srgbClr val="FF0000"/>
                </a:solidFill>
                <a:latin typeface="Trebuchet MS"/>
                <a:cs typeface="Trebuchet MS"/>
              </a:rPr>
              <a:t>X127</a:t>
            </a:r>
            <a:endParaRPr lang="en-GB" sz="2400" b="1" dirty="0">
              <a:solidFill>
                <a:srgbClr val="FF0000"/>
              </a:solidFill>
              <a:latin typeface="Trebuchet MS"/>
              <a:cs typeface="Trebuchet MS"/>
            </a:endParaRPr>
          </a:p>
        </p:txBody>
      </p:sp>
      <p:pic>
        <p:nvPicPr>
          <p:cNvPr id="5" name="Picture 4"/>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0" y="1571625"/>
            <a:ext cx="12192000" cy="4080238"/>
          </a:xfrm>
          <a:prstGeom prst="rect">
            <a:avLst/>
          </a:prstGeom>
        </p:spPr>
      </p:pic>
      <p:sp>
        <p:nvSpPr>
          <p:cNvPr id="11" name="Rectangle 10"/>
          <p:cNvSpPr>
            <a:spLocks noChangeArrowheads="1"/>
          </p:cNvSpPr>
          <p:nvPr/>
        </p:nvSpPr>
        <p:spPr bwMode="auto">
          <a:xfrm>
            <a:off x="0" y="1571625"/>
            <a:ext cx="12192000" cy="4080237"/>
          </a:xfrm>
          <a:prstGeom prst="rect">
            <a:avLst/>
          </a:prstGeom>
          <a:solidFill>
            <a:schemeClr val="bg1">
              <a:lumMod val="65000"/>
              <a:alpha val="45000"/>
            </a:schemeClr>
          </a:solidFill>
          <a:ln>
            <a:noFill/>
          </a:ln>
          <a:extLst>
            <a:ext uri="{FAA26D3D-D897-4be2-8F04-BA451C77F1D7}">
              <ma14:placeholderFlag xmlns:ma14="http://schemas.microsoft.com/office/mac/drawingml/2011/main" xmlns=""/>
            </a:ext>
          </a:extLst>
        </p:spPr>
        <p:txBody>
          <a:bodyPr rot="0" vert="horz" wrap="square" lIns="91440" tIns="45720" rIns="91440" bIns="45720" anchor="ctr" anchorCtr="0" upright="1">
            <a:noAutofit/>
          </a:bodyPr>
          <a:lstStyle/>
          <a:p>
            <a:pPr algn="ctr"/>
            <a:endParaRPr lang="en-US" sz="3400" b="1" dirty="0">
              <a:latin typeface="Trebuchet MS"/>
              <a:cs typeface="Trebuchet MS"/>
            </a:endParaRPr>
          </a:p>
          <a:p>
            <a:pPr algn="ctr"/>
            <a:r>
              <a:rPr lang="en-GB" sz="6000" b="1" dirty="0">
                <a:solidFill>
                  <a:schemeClr val="bg1"/>
                </a:solidFill>
              </a:rPr>
              <a:t>AREF </a:t>
            </a:r>
            <a:r>
              <a:rPr lang="en-GB" sz="6000" b="1" dirty="0" smtClean="0">
                <a:solidFill>
                  <a:schemeClr val="bg1"/>
                </a:solidFill>
              </a:rPr>
              <a:t>FutureGen Network</a:t>
            </a:r>
            <a:endParaRPr lang="en-GB" sz="6000" b="1" dirty="0">
              <a:solidFill>
                <a:schemeClr val="bg1"/>
              </a:solidFill>
            </a:endParaRPr>
          </a:p>
          <a:p>
            <a:pPr algn="ctr"/>
            <a:r>
              <a:rPr lang="en-GB" sz="6000" b="1" dirty="0" smtClean="0">
                <a:solidFill>
                  <a:schemeClr val="bg1"/>
                </a:solidFill>
              </a:rPr>
              <a:t>Back to Basics – </a:t>
            </a:r>
            <a:endParaRPr lang="en-GB" sz="6000" b="1" dirty="0">
              <a:solidFill>
                <a:schemeClr val="bg1"/>
              </a:solidFill>
            </a:endParaRPr>
          </a:p>
          <a:p>
            <a:pPr algn="ctr"/>
            <a:r>
              <a:rPr lang="en-GB" sz="6000" b="1" dirty="0" smtClean="0">
                <a:solidFill>
                  <a:schemeClr val="bg1"/>
                </a:solidFill>
              </a:rPr>
              <a:t>Intro to Fund Structures and Tax</a:t>
            </a:r>
            <a:endParaRPr lang="en-GB" sz="3200" b="1" dirty="0">
              <a:solidFill>
                <a:schemeClr val="bg1"/>
              </a:solidFill>
            </a:endParaRPr>
          </a:p>
          <a:p>
            <a:pPr algn="ctr"/>
            <a:r>
              <a:rPr lang="en-GB" sz="3600" b="1" dirty="0" smtClean="0">
                <a:solidFill>
                  <a:schemeClr val="bg1"/>
                </a:solidFill>
              </a:rPr>
              <a:t>Wednesday 26</a:t>
            </a:r>
            <a:r>
              <a:rPr lang="en-GB" sz="3600" b="1" baseline="30000" dirty="0" smtClean="0">
                <a:solidFill>
                  <a:schemeClr val="bg1"/>
                </a:solidFill>
              </a:rPr>
              <a:t>th</a:t>
            </a:r>
            <a:r>
              <a:rPr lang="en-GB" sz="3600" b="1" dirty="0" smtClean="0">
                <a:solidFill>
                  <a:schemeClr val="bg1"/>
                </a:solidFill>
              </a:rPr>
              <a:t> June </a:t>
            </a:r>
            <a:r>
              <a:rPr lang="en-GB" sz="3600" b="1" dirty="0">
                <a:solidFill>
                  <a:schemeClr val="bg1"/>
                </a:solidFill>
              </a:rPr>
              <a:t>2019</a:t>
            </a:r>
            <a:endParaRPr lang="en-GB" sz="3600" dirty="0">
              <a:solidFill>
                <a:schemeClr val="bg1"/>
              </a:solidFill>
            </a:endParaRPr>
          </a:p>
          <a:p>
            <a:pPr algn="ctr"/>
            <a:endParaRPr lang="en-US" sz="3400" b="1" dirty="0">
              <a:latin typeface="Trebuchet MS"/>
              <a:cs typeface="Trebuchet MS"/>
            </a:endParaRPr>
          </a:p>
        </p:txBody>
      </p:sp>
    </p:spTree>
    <p:extLst>
      <p:ext uri="{BB962C8B-B14F-4D97-AF65-F5344CB8AC3E}">
        <p14:creationId xmlns:p14="http://schemas.microsoft.com/office/powerpoint/2010/main" val="2026410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285750" lvl="2" indent="-285750">
              <a:buFont typeface="Arial" panose="020B0604020202020204" pitchFamily="34" charset="0"/>
              <a:buChar char="•"/>
            </a:pPr>
            <a:r>
              <a:rPr lang="en-GB" dirty="0"/>
              <a:t>Taxation of gains/RETT</a:t>
            </a:r>
          </a:p>
          <a:p>
            <a:pPr marL="558800" lvl="3" indent="-285750"/>
            <a:r>
              <a:rPr lang="en-GB" sz="2400" i="1" dirty="0"/>
              <a:t>Real estate rich clauses</a:t>
            </a:r>
          </a:p>
          <a:p>
            <a:pPr marL="558800" lvl="3" indent="-285750"/>
            <a:r>
              <a:rPr lang="en-GB" sz="2400" i="1" dirty="0"/>
              <a:t>UK introduction of NRCGT – taxation of gains but exemption for certain investors </a:t>
            </a:r>
          </a:p>
          <a:p>
            <a:pPr marL="558800" lvl="3" indent="-285750"/>
            <a:r>
              <a:rPr lang="en-GB" sz="2400" i="1" dirty="0"/>
              <a:t>RETT changes</a:t>
            </a:r>
          </a:p>
          <a:p>
            <a:pPr marL="285750" lvl="2" indent="-285750">
              <a:buFont typeface="Arial" panose="020B0604020202020204" pitchFamily="34" charset="0"/>
              <a:buChar char="•"/>
            </a:pPr>
            <a:r>
              <a:rPr lang="en-GB" dirty="0"/>
              <a:t>Repatriation of income</a:t>
            </a:r>
          </a:p>
          <a:p>
            <a:pPr marL="558800" lvl="3" indent="-285750"/>
            <a:r>
              <a:rPr lang="en-GB" sz="2400" i="1" dirty="0"/>
              <a:t>Restrictions on treaty access, increasing focus on beneficial ownership and substance, changes recommended by the OECD</a:t>
            </a:r>
          </a:p>
          <a:p>
            <a:pPr>
              <a:buFont typeface="Arial" pitchFamily="34" charset="0"/>
              <a:buChar char="•"/>
            </a:pPr>
            <a:r>
              <a:rPr lang="en-GB" sz="2400" dirty="0"/>
              <a:t>Changes in fund environment</a:t>
            </a:r>
          </a:p>
          <a:p>
            <a:pPr marL="558800" lvl="3" indent="-285750"/>
            <a:r>
              <a:rPr lang="en-GB" sz="2400" i="1" dirty="0"/>
              <a:t>Increased regulation e.g. AIFMD – affecting choice of fund vehicles</a:t>
            </a:r>
          </a:p>
          <a:p>
            <a:pPr marL="558800" lvl="3" indent="-285750"/>
            <a:r>
              <a:rPr lang="en-GB" sz="2400" i="1" dirty="0"/>
              <a:t>Luxembourg ruling processes and substance</a:t>
            </a:r>
          </a:p>
          <a:p>
            <a:endParaRPr lang="en-GB" dirty="0"/>
          </a:p>
          <a:p>
            <a:endParaRPr lang="en-GB" dirty="0"/>
          </a:p>
        </p:txBody>
      </p:sp>
      <p:sp>
        <p:nvSpPr>
          <p:cNvPr id="4" name="Title 1"/>
          <p:cNvSpPr>
            <a:spLocks noGrp="1"/>
          </p:cNvSpPr>
          <p:nvPr>
            <p:ph type="title"/>
          </p:nvPr>
        </p:nvSpPr>
        <p:spPr/>
        <p:txBody>
          <a:bodyPr/>
          <a:lstStyle/>
          <a:p>
            <a:r>
              <a:rPr lang="en-GB" dirty="0" smtClean="0"/>
              <a:t>The changing tax and fund environment</a:t>
            </a:r>
            <a:endParaRPr lang="en-GB" dirty="0"/>
          </a:p>
        </p:txBody>
      </p:sp>
    </p:spTree>
    <p:extLst>
      <p:ext uri="{BB962C8B-B14F-4D97-AF65-F5344CB8AC3E}">
        <p14:creationId xmlns:p14="http://schemas.microsoft.com/office/powerpoint/2010/main" val="2614305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838" y="231095"/>
            <a:ext cx="10850562" cy="922395"/>
          </a:xfrm>
        </p:spPr>
        <p:txBody>
          <a:bodyPr/>
          <a:lstStyle/>
          <a:p>
            <a:r>
              <a:rPr lang="en-GB" dirty="0" smtClean="0"/>
              <a:t>Fund Structures today</a:t>
            </a:r>
            <a:endParaRPr lang="en-GB" dirty="0"/>
          </a:p>
        </p:txBody>
      </p:sp>
      <p:grpSp>
        <p:nvGrpSpPr>
          <p:cNvPr id="4" name="Group 3"/>
          <p:cNvGrpSpPr/>
          <p:nvPr/>
        </p:nvGrpSpPr>
        <p:grpSpPr>
          <a:xfrm>
            <a:off x="797304" y="1383335"/>
            <a:ext cx="1453248" cy="323165"/>
            <a:chOff x="527050" y="6078894"/>
            <a:chExt cx="1453248" cy="323165"/>
          </a:xfrm>
        </p:grpSpPr>
        <p:cxnSp>
          <p:nvCxnSpPr>
            <p:cNvPr id="5" name="Straight Arrow Connector 4"/>
            <p:cNvCxnSpPr/>
            <p:nvPr/>
          </p:nvCxnSpPr>
          <p:spPr>
            <a:xfrm>
              <a:off x="527050" y="6140450"/>
              <a:ext cx="476250" cy="0"/>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49475" y="6078894"/>
              <a:ext cx="830823" cy="323165"/>
            </a:xfrm>
            <a:prstGeom prst="rect">
              <a:avLst/>
            </a:prstGeom>
            <a:noFill/>
          </p:spPr>
          <p:txBody>
            <a:bodyPr wrap="square" lIns="0" tIns="0" rIns="0" bIns="0" rtlCol="0">
              <a:spAutoFit/>
            </a:bodyPr>
            <a:lstStyle/>
            <a:p>
              <a:pPr>
                <a:spcAft>
                  <a:spcPts val="600"/>
                </a:spcAft>
                <a:buSzPct val="100000"/>
              </a:pPr>
              <a:r>
                <a:rPr lang="en-GB" sz="800" dirty="0"/>
                <a:t>Debt</a:t>
              </a:r>
            </a:p>
            <a:p>
              <a:pPr>
                <a:spcAft>
                  <a:spcPts val="600"/>
                </a:spcAft>
                <a:buSzPct val="100000"/>
              </a:pPr>
              <a:r>
                <a:rPr lang="en-GB" sz="800" dirty="0"/>
                <a:t>Sale of shares</a:t>
              </a:r>
              <a:endParaRPr lang="en-GB" sz="1200" dirty="0"/>
            </a:p>
          </p:txBody>
        </p:sp>
        <p:grpSp>
          <p:nvGrpSpPr>
            <p:cNvPr id="7" name="Group 6"/>
            <p:cNvGrpSpPr/>
            <p:nvPr/>
          </p:nvGrpSpPr>
          <p:grpSpPr>
            <a:xfrm>
              <a:off x="650510" y="6312491"/>
              <a:ext cx="229329" cy="55589"/>
              <a:chOff x="1625600" y="3289300"/>
              <a:chExt cx="229329" cy="55589"/>
            </a:xfrm>
          </p:grpSpPr>
          <p:cxnSp>
            <p:nvCxnSpPr>
              <p:cNvPr id="8" name="Straight Connector 7"/>
              <p:cNvCxnSpPr/>
              <p:nvPr/>
            </p:nvCxnSpPr>
            <p:spPr>
              <a:xfrm rot="9600000" flipV="1">
                <a:off x="1625600" y="3289300"/>
                <a:ext cx="215900" cy="12700"/>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9600000" flipV="1">
                <a:off x="1639029" y="3332189"/>
                <a:ext cx="215900" cy="12700"/>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grpSp>
      </p:grpSp>
      <p:grpSp>
        <p:nvGrpSpPr>
          <p:cNvPr id="10" name="Group 9"/>
          <p:cNvGrpSpPr/>
          <p:nvPr/>
        </p:nvGrpSpPr>
        <p:grpSpPr>
          <a:xfrm>
            <a:off x="3385111" y="1502686"/>
            <a:ext cx="6719189" cy="4498899"/>
            <a:chOff x="1209335" y="1187811"/>
            <a:chExt cx="6719189" cy="4498899"/>
          </a:xfrm>
        </p:grpSpPr>
        <p:grpSp>
          <p:nvGrpSpPr>
            <p:cNvPr id="11" name="Group 10"/>
            <p:cNvGrpSpPr/>
            <p:nvPr/>
          </p:nvGrpSpPr>
          <p:grpSpPr>
            <a:xfrm>
              <a:off x="1209335" y="1187811"/>
              <a:ext cx="6719189" cy="4498899"/>
              <a:chOff x="1830300" y="1012502"/>
              <a:chExt cx="6719189" cy="4498899"/>
            </a:xfrm>
          </p:grpSpPr>
          <p:cxnSp>
            <p:nvCxnSpPr>
              <p:cNvPr id="26" name="Straight Connector 25"/>
              <p:cNvCxnSpPr>
                <a:stCxn id="36" idx="6"/>
                <a:endCxn id="29" idx="2"/>
              </p:cNvCxnSpPr>
              <p:nvPr/>
            </p:nvCxnSpPr>
            <p:spPr>
              <a:xfrm flipV="1">
                <a:off x="2352588" y="3860617"/>
                <a:ext cx="0" cy="143972"/>
              </a:xfrm>
              <a:prstGeom prst="line">
                <a:avLst/>
              </a:prstGeom>
            </p:spPr>
            <p:style>
              <a:lnRef idx="1">
                <a:schemeClr val="dk1"/>
              </a:lnRef>
              <a:fillRef idx="0">
                <a:schemeClr val="dk1"/>
              </a:fillRef>
              <a:effectRef idx="0">
                <a:schemeClr val="dk1"/>
              </a:effectRef>
              <a:fontRef idx="minor">
                <a:schemeClr val="tx1"/>
              </a:fontRef>
            </p:style>
          </p:cxnSp>
          <p:sp>
            <p:nvSpPr>
              <p:cNvPr id="27" name="TextBox 43"/>
              <p:cNvSpPr txBox="1">
                <a:spLocks noChangeArrowheads="1"/>
              </p:cNvSpPr>
              <p:nvPr/>
            </p:nvSpPr>
            <p:spPr bwMode="auto">
              <a:xfrm>
                <a:off x="1886723" y="5388290"/>
                <a:ext cx="92868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defTabSz="914400" eaLnBrk="0" fontAlgn="base" hangingPunct="0">
                  <a:spcBef>
                    <a:spcPct val="0"/>
                  </a:spcBef>
                  <a:spcAft>
                    <a:spcPct val="0"/>
                  </a:spcAft>
                </a:pPr>
                <a:r>
                  <a:rPr lang="en-US" altLang="en-US" sz="800" dirty="0">
                    <a:solidFill>
                      <a:srgbClr val="000000"/>
                    </a:solidFill>
                    <a:latin typeface="Verdana" panose="020B0604030504040204" pitchFamily="34" charset="0"/>
                    <a:cs typeface="Times New Roman" panose="02020603050405020304" pitchFamily="18" charset="0"/>
                  </a:rPr>
                  <a:t>French Assets</a:t>
                </a:r>
                <a:endParaRPr lang="en-US" altLang="en-US" dirty="0">
                  <a:latin typeface="Arial" panose="020B0604020202020204" pitchFamily="34" charset="0"/>
                </a:endParaRPr>
              </a:p>
            </p:txBody>
          </p:sp>
          <p:sp>
            <p:nvSpPr>
              <p:cNvPr id="28" name="Rectangle 24"/>
              <p:cNvSpPr>
                <a:spLocks noChangeArrowheads="1"/>
              </p:cNvSpPr>
              <p:nvPr/>
            </p:nvSpPr>
            <p:spPr bwMode="auto">
              <a:xfrm>
                <a:off x="3723885" y="3252654"/>
                <a:ext cx="1044575" cy="614362"/>
              </a:xfrm>
              <a:prstGeom prst="rect">
                <a:avLst/>
              </a:prstGeom>
              <a:solidFill>
                <a:srgbClr val="012169"/>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80155" tIns="40079" rIns="80155" bIns="40079" numCol="1" anchor="ctr" anchorCtr="0" compatLnSpc="1">
                <a:prstTxWarp prst="textNoShape">
                  <a:avLst/>
                </a:prstTxWarp>
              </a:bodyPr>
              <a:lstStyle/>
              <a:p>
                <a:pPr algn="ctr" defTabSz="914400" eaLnBrk="0" fontAlgn="base" hangingPunct="0">
                  <a:spcBef>
                    <a:spcPct val="0"/>
                  </a:spcBef>
                  <a:spcAft>
                    <a:spcPct val="0"/>
                  </a:spcAft>
                </a:pPr>
                <a:r>
                  <a:rPr lang="en-US" altLang="en-US" sz="900" dirty="0">
                    <a:solidFill>
                      <a:srgbClr val="FFFFFF"/>
                    </a:solidFill>
                    <a:latin typeface="Verdana" panose="020B0604030504040204" pitchFamily="34" charset="0"/>
                    <a:ea typeface="Verdana" panose="020B0604030504040204" pitchFamily="34" charset="0"/>
                    <a:cs typeface="Verdana" panose="020B0604030504040204" pitchFamily="34" charset="0"/>
                  </a:rPr>
                  <a:t>Lux Propco?</a:t>
                </a:r>
                <a:endParaRPr lang="en-US" altLang="en-US" sz="900" dirty="0">
                  <a:latin typeface="Verdana" panose="020B0604030504040204" pitchFamily="34" charset="0"/>
                  <a:ea typeface="Verdana" panose="020B0604030504040204" pitchFamily="34" charset="0"/>
                  <a:cs typeface="Verdana" panose="020B0604030504040204" pitchFamily="34" charset="0"/>
                </a:endParaRPr>
              </a:p>
            </p:txBody>
          </p:sp>
          <p:sp>
            <p:nvSpPr>
              <p:cNvPr id="29" name="Rectangle 30"/>
              <p:cNvSpPr>
                <a:spLocks noChangeArrowheads="1"/>
              </p:cNvSpPr>
              <p:nvPr/>
            </p:nvSpPr>
            <p:spPr bwMode="auto">
              <a:xfrm>
                <a:off x="1830300" y="3246254"/>
                <a:ext cx="1044575" cy="614363"/>
              </a:xfrm>
              <a:prstGeom prst="rect">
                <a:avLst/>
              </a:prstGeom>
              <a:solidFill>
                <a:srgbClr val="012169"/>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80155" tIns="40079" rIns="80155" bIns="40079" numCol="1" anchor="ctr" anchorCtr="0" compatLnSpc="1">
                <a:prstTxWarp prst="textNoShape">
                  <a:avLst/>
                </a:prstTxWarp>
              </a:bodyPr>
              <a:lstStyle/>
              <a:p>
                <a:pPr algn="ctr" defTabSz="914400" eaLnBrk="0" fontAlgn="base" hangingPunct="0">
                  <a:spcBef>
                    <a:spcPct val="0"/>
                  </a:spcBef>
                  <a:spcAft>
                    <a:spcPct val="0"/>
                  </a:spcAft>
                </a:pPr>
                <a:r>
                  <a:rPr lang="en-US" altLang="en-US" sz="900" dirty="0">
                    <a:solidFill>
                      <a:srgbClr val="FFFFFF"/>
                    </a:solidFill>
                    <a:latin typeface="Verdana" panose="020B0604030504040204" pitchFamily="34" charset="0"/>
                    <a:ea typeface="Verdana" panose="020B0604030504040204" pitchFamily="34" charset="0"/>
                    <a:cs typeface="Verdana" panose="020B0604030504040204" pitchFamily="34" charset="0"/>
                  </a:rPr>
                  <a:t>Lux Propco?</a:t>
                </a:r>
              </a:p>
            </p:txBody>
          </p:sp>
          <p:sp>
            <p:nvSpPr>
              <p:cNvPr id="30" name="Isosceles Triangle 29"/>
              <p:cNvSpPr/>
              <p:nvPr/>
            </p:nvSpPr>
            <p:spPr>
              <a:xfrm>
                <a:off x="4626880" y="1012502"/>
                <a:ext cx="1152812" cy="816956"/>
              </a:xfrm>
              <a:prstGeom prst="triangle">
                <a:avLst/>
              </a:prstGeom>
              <a:solidFill>
                <a:srgbClr val="012169"/>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80155" tIns="40079" rIns="80155" bIns="40079" numCol="1" anchor="ctr" anchorCtr="0" compatLnSpc="1">
                <a:prstTxWarp prst="textNoShape">
                  <a:avLst/>
                </a:prstTxWarp>
              </a:bodyPr>
              <a:lstStyle/>
              <a:p>
                <a:pPr algn="ctr" eaLnBrk="0" fontAlgn="base" hangingPunct="0">
                  <a:spcBef>
                    <a:spcPct val="0"/>
                  </a:spcBef>
                  <a:spcAft>
                    <a:spcPct val="0"/>
                  </a:spcAft>
                </a:pPr>
                <a:endParaRPr lang="en-GB" sz="800" b="1">
                  <a:solidFill>
                    <a:srgbClr val="FFFFFF"/>
                  </a:solidFill>
                  <a:latin typeface="Verdana" panose="020B0604030504040204" pitchFamily="34" charset="0"/>
                  <a:ea typeface="Times New Roman" panose="02020603050405020304" pitchFamily="18" charset="0"/>
                  <a:cs typeface="Times New Roman" panose="02020603050405020304" pitchFamily="18" charset="0"/>
                </a:endParaRPr>
              </a:p>
            </p:txBody>
          </p:sp>
          <p:sp>
            <p:nvSpPr>
              <p:cNvPr id="31" name="Rectangle 474"/>
              <p:cNvSpPr>
                <a:spLocks noChangeArrowheads="1"/>
              </p:cNvSpPr>
              <p:nvPr/>
            </p:nvSpPr>
            <p:spPr bwMode="auto">
              <a:xfrm>
                <a:off x="4680999" y="2171233"/>
                <a:ext cx="1044575" cy="614363"/>
              </a:xfrm>
              <a:prstGeom prst="rect">
                <a:avLst/>
              </a:prstGeom>
              <a:solidFill>
                <a:srgbClr val="012169">
                  <a:alpha val="50000"/>
                </a:srgbClr>
              </a:solidFill>
              <a:ln w="25400">
                <a:solidFill>
                  <a:schemeClr val="accent4">
                    <a:alpha val="50000"/>
                  </a:schemeClr>
                </a:solidFill>
                <a:prstDash val="dash"/>
                <a:miter lim="800000"/>
                <a:headEnd/>
                <a:tailEnd/>
              </a:ln>
              <a:extLst/>
            </p:spPr>
            <p:txBody>
              <a:bodyPr vert="horz" wrap="square" lIns="80155" tIns="40079" rIns="80155" bIns="40079" numCol="1" anchor="ctr" anchorCtr="0" compatLnSpc="1">
                <a:prstTxWarp prst="textNoShape">
                  <a:avLst/>
                </a:prstTxWarp>
              </a:bodyPr>
              <a:lstStyle/>
              <a:p>
                <a:pPr algn="ctr" defTabSz="914400" eaLnBrk="0" fontAlgn="base" hangingPunct="0">
                  <a:spcBef>
                    <a:spcPct val="0"/>
                  </a:spcBef>
                  <a:spcAft>
                    <a:spcPct val="0"/>
                  </a:spcAft>
                </a:pPr>
                <a:r>
                  <a:rPr lang="en-US" altLang="en-US" sz="900" dirty="0">
                    <a:solidFill>
                      <a:srgbClr val="FFFFFF"/>
                    </a:solidFill>
                    <a:latin typeface="Verdana" panose="020B0604030504040204" pitchFamily="34" charset="0"/>
                    <a:ea typeface="Times New Roman" panose="02020603050405020304" pitchFamily="18" charset="0"/>
                    <a:cs typeface="Times New Roman" panose="02020603050405020304" pitchFamily="18" charset="0"/>
                  </a:rPr>
                  <a:t>Master </a:t>
                </a:r>
                <a:r>
                  <a:rPr lang="en-US" altLang="en-US" sz="900" dirty="0" err="1">
                    <a:solidFill>
                      <a:srgbClr val="FFFFFF"/>
                    </a:solidFill>
                    <a:latin typeface="Verdana" panose="020B0604030504040204" pitchFamily="34" charset="0"/>
                    <a:ea typeface="Times New Roman" panose="02020603050405020304" pitchFamily="18" charset="0"/>
                    <a:cs typeface="Times New Roman" panose="02020603050405020304" pitchFamily="18" charset="0"/>
                  </a:rPr>
                  <a:t>Luxco</a:t>
                </a:r>
                <a:r>
                  <a:rPr lang="en-US" altLang="en-US" sz="900" dirty="0">
                    <a:solidFill>
                      <a:srgbClr val="FFFFFF"/>
                    </a:solidFill>
                    <a:latin typeface="Verdana" panose="020B0604030504040204" pitchFamily="34" charset="0"/>
                    <a:ea typeface="Times New Roman" panose="02020603050405020304" pitchFamily="18" charset="0"/>
                    <a:cs typeface="Times New Roman" panose="02020603050405020304" pitchFamily="18" charset="0"/>
                  </a:rPr>
                  <a:t>?</a:t>
                </a:r>
                <a:endParaRPr lang="en-US" altLang="en-US" sz="2000" dirty="0">
                  <a:latin typeface="Arial" panose="020B0604020202020204" pitchFamily="34" charset="0"/>
                </a:endParaRPr>
              </a:p>
            </p:txBody>
          </p:sp>
          <p:sp>
            <p:nvSpPr>
              <p:cNvPr id="32" name="Rectangle 31"/>
              <p:cNvSpPr/>
              <p:nvPr/>
            </p:nvSpPr>
            <p:spPr>
              <a:xfrm>
                <a:off x="4882186" y="1306196"/>
                <a:ext cx="642200" cy="369332"/>
              </a:xfrm>
              <a:prstGeom prst="rect">
                <a:avLst/>
              </a:prstGeom>
            </p:spPr>
            <p:txBody>
              <a:bodyPr wrap="square">
                <a:spAutoFit/>
              </a:bodyPr>
              <a:lstStyle/>
              <a:p>
                <a:pPr algn="ctr"/>
                <a:r>
                  <a:rPr lang="en-GB" sz="900" dirty="0">
                    <a:solidFill>
                      <a:schemeClr val="bg1"/>
                    </a:solidFill>
                    <a:latin typeface="Verdana" panose="020B0604030504040204" pitchFamily="34" charset="0"/>
                    <a:ea typeface="Verdana" panose="020B0604030504040204" pitchFamily="34" charset="0"/>
                    <a:cs typeface="Verdana" panose="020B0604030504040204" pitchFamily="34" charset="0"/>
                  </a:rPr>
                  <a:t>Lux SCSP</a:t>
                </a:r>
              </a:p>
            </p:txBody>
          </p:sp>
          <p:sp>
            <p:nvSpPr>
              <p:cNvPr id="33" name="Rectangle 460"/>
              <p:cNvSpPr>
                <a:spLocks noChangeArrowheads="1"/>
              </p:cNvSpPr>
              <p:nvPr/>
            </p:nvSpPr>
            <p:spPr bwMode="auto">
              <a:xfrm>
                <a:off x="5617470" y="3246253"/>
                <a:ext cx="1044575" cy="614363"/>
              </a:xfrm>
              <a:prstGeom prst="rect">
                <a:avLst/>
              </a:prstGeom>
              <a:solidFill>
                <a:srgbClr val="012169"/>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80155" tIns="40079" rIns="80155" bIns="40079" numCol="1" anchor="ctr" anchorCtr="0" compatLnSpc="1">
                <a:prstTxWarp prst="textNoShape">
                  <a:avLst/>
                </a:prstTxWarp>
              </a:bodyPr>
              <a:lstStyle/>
              <a:p>
                <a:pPr algn="ctr" defTabSz="914400" eaLnBrk="0" fontAlgn="base" hangingPunct="0">
                  <a:spcBef>
                    <a:spcPct val="0"/>
                  </a:spcBef>
                  <a:spcAft>
                    <a:spcPct val="0"/>
                  </a:spcAft>
                </a:pPr>
                <a:r>
                  <a:rPr lang="en-US" altLang="en-US" sz="900" dirty="0">
                    <a:solidFill>
                      <a:srgbClr val="FFFFFF"/>
                    </a:solidFill>
                    <a:latin typeface="Verdana" panose="020B0604030504040204" pitchFamily="34" charset="0"/>
                    <a:ea typeface="Verdana" panose="020B0604030504040204" pitchFamily="34" charset="0"/>
                    <a:cs typeface="Verdana" panose="020B0604030504040204" pitchFamily="34" charset="0"/>
                  </a:rPr>
                  <a:t>Lux Propco?</a:t>
                </a:r>
              </a:p>
            </p:txBody>
          </p:sp>
          <p:cxnSp>
            <p:nvCxnSpPr>
              <p:cNvPr id="34" name="Straight Connector 33"/>
              <p:cNvCxnSpPr>
                <a:stCxn id="31" idx="0"/>
                <a:endCxn id="30" idx="3"/>
              </p:cNvCxnSpPr>
              <p:nvPr/>
            </p:nvCxnSpPr>
            <p:spPr>
              <a:xfrm flipH="1" flipV="1">
                <a:off x="5203286" y="1829458"/>
                <a:ext cx="1" cy="341775"/>
              </a:xfrm>
              <a:prstGeom prst="line">
                <a:avLst/>
              </a:prstGeom>
            </p:spPr>
            <p:style>
              <a:lnRef idx="1">
                <a:schemeClr val="dk1"/>
              </a:lnRef>
              <a:fillRef idx="0">
                <a:schemeClr val="dk1"/>
              </a:fillRef>
              <a:effectRef idx="0">
                <a:schemeClr val="dk1"/>
              </a:effectRef>
              <a:fontRef idx="minor">
                <a:schemeClr val="tx1"/>
              </a:fontRef>
            </p:style>
          </p:cxnSp>
          <p:cxnSp>
            <p:nvCxnSpPr>
              <p:cNvPr id="35" name="Curved Connector 34"/>
              <p:cNvCxnSpPr>
                <a:stCxn id="30" idx="1"/>
                <a:endCxn id="31" idx="1"/>
              </p:cNvCxnSpPr>
              <p:nvPr/>
            </p:nvCxnSpPr>
            <p:spPr>
              <a:xfrm rot="10800000" flipV="1">
                <a:off x="4680999" y="1420979"/>
                <a:ext cx="234084" cy="1057435"/>
              </a:xfrm>
              <a:prstGeom prst="curvedConnector3">
                <a:avLst>
                  <a:gd name="adj1" fmla="val 220777"/>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6" name="Freeform 35"/>
              <p:cNvSpPr>
                <a:spLocks noChangeAspect="1" noEditPoints="1"/>
              </p:cNvSpPr>
              <p:nvPr/>
            </p:nvSpPr>
            <p:spPr bwMode="auto">
              <a:xfrm>
                <a:off x="2150407" y="4915375"/>
                <a:ext cx="401320" cy="395605"/>
              </a:xfrm>
              <a:custGeom>
                <a:avLst/>
                <a:gdLst>
                  <a:gd name="T0" fmla="*/ 213 w 512"/>
                  <a:gd name="T1" fmla="*/ 245 h 512"/>
                  <a:gd name="T2" fmla="*/ 192 w 512"/>
                  <a:gd name="T3" fmla="*/ 266 h 512"/>
                  <a:gd name="T4" fmla="*/ 320 w 512"/>
                  <a:gd name="T5" fmla="*/ 245 h 512"/>
                  <a:gd name="T6" fmla="*/ 298 w 512"/>
                  <a:gd name="T7" fmla="*/ 266 h 512"/>
                  <a:gd name="T8" fmla="*/ 320 w 512"/>
                  <a:gd name="T9" fmla="*/ 245 h 512"/>
                  <a:gd name="T10" fmla="*/ 256 w 512"/>
                  <a:gd name="T11" fmla="*/ 512 h 512"/>
                  <a:gd name="T12" fmla="*/ 256 w 512"/>
                  <a:gd name="T13" fmla="*/ 0 h 512"/>
                  <a:gd name="T14" fmla="*/ 412 w 512"/>
                  <a:gd name="T15" fmla="*/ 226 h 512"/>
                  <a:gd name="T16" fmla="*/ 249 w 512"/>
                  <a:gd name="T17" fmla="*/ 98 h 512"/>
                  <a:gd name="T18" fmla="*/ 96 w 512"/>
                  <a:gd name="T19" fmla="*/ 238 h 512"/>
                  <a:gd name="T20" fmla="*/ 128 w 512"/>
                  <a:gd name="T21" fmla="*/ 245 h 512"/>
                  <a:gd name="T22" fmla="*/ 138 w 512"/>
                  <a:gd name="T23" fmla="*/ 394 h 512"/>
                  <a:gd name="T24" fmla="*/ 245 w 512"/>
                  <a:gd name="T25" fmla="*/ 384 h 512"/>
                  <a:gd name="T26" fmla="*/ 266 w 512"/>
                  <a:gd name="T27" fmla="*/ 330 h 512"/>
                  <a:gd name="T28" fmla="*/ 277 w 512"/>
                  <a:gd name="T29" fmla="*/ 394 h 512"/>
                  <a:gd name="T30" fmla="*/ 384 w 512"/>
                  <a:gd name="T31" fmla="*/ 384 h 512"/>
                  <a:gd name="T32" fmla="*/ 405 w 512"/>
                  <a:gd name="T33" fmla="*/ 245 h 512"/>
                  <a:gd name="T34" fmla="*/ 412 w 512"/>
                  <a:gd name="T35" fmla="*/ 226 h 512"/>
                  <a:gd name="T36" fmla="*/ 376 w 512"/>
                  <a:gd name="T37" fmla="*/ 224 h 512"/>
                  <a:gd name="T38" fmla="*/ 362 w 512"/>
                  <a:gd name="T39" fmla="*/ 234 h 512"/>
                  <a:gd name="T40" fmla="*/ 288 w 512"/>
                  <a:gd name="T41" fmla="*/ 373 h 512"/>
                  <a:gd name="T42" fmla="*/ 277 w 512"/>
                  <a:gd name="T43" fmla="*/ 309 h 512"/>
                  <a:gd name="T44" fmla="*/ 224 w 512"/>
                  <a:gd name="T45" fmla="*/ 320 h 512"/>
                  <a:gd name="T46" fmla="*/ 149 w 512"/>
                  <a:gd name="T47" fmla="*/ 373 h 512"/>
                  <a:gd name="T48" fmla="*/ 138 w 512"/>
                  <a:gd name="T49" fmla="*/ 224 h 512"/>
                  <a:gd name="T50" fmla="*/ 256 w 512"/>
                  <a:gd name="T51" fmla="*/ 120 h 512"/>
                  <a:gd name="T52" fmla="*/ 224 w 512"/>
                  <a:gd name="T53" fmla="*/ 224 h 512"/>
                  <a:gd name="T54" fmla="*/ 170 w 512"/>
                  <a:gd name="T55" fmla="*/ 234 h 512"/>
                  <a:gd name="T56" fmla="*/ 181 w 512"/>
                  <a:gd name="T57" fmla="*/ 288 h 512"/>
                  <a:gd name="T58" fmla="*/ 234 w 512"/>
                  <a:gd name="T59" fmla="*/ 277 h 512"/>
                  <a:gd name="T60" fmla="*/ 277 w 512"/>
                  <a:gd name="T61" fmla="*/ 277 h 512"/>
                  <a:gd name="T62" fmla="*/ 330 w 512"/>
                  <a:gd name="T63" fmla="*/ 288 h 512"/>
                  <a:gd name="T64" fmla="*/ 341 w 512"/>
                  <a:gd name="T65" fmla="*/ 234 h 512"/>
                  <a:gd name="T66" fmla="*/ 288 w 512"/>
                  <a:gd name="T67" fmla="*/ 224 h 512"/>
                  <a:gd name="T68" fmla="*/ 277 w 512"/>
                  <a:gd name="T69"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192" y="245"/>
                    </a:moveTo>
                    <a:cubicBezTo>
                      <a:pt x="213" y="245"/>
                      <a:pt x="213" y="245"/>
                      <a:pt x="213" y="245"/>
                    </a:cubicBezTo>
                    <a:cubicBezTo>
                      <a:pt x="213" y="266"/>
                      <a:pt x="213" y="266"/>
                      <a:pt x="213" y="266"/>
                    </a:cubicBezTo>
                    <a:cubicBezTo>
                      <a:pt x="192" y="266"/>
                      <a:pt x="192" y="266"/>
                      <a:pt x="192" y="266"/>
                    </a:cubicBezTo>
                    <a:lnTo>
                      <a:pt x="192" y="245"/>
                    </a:lnTo>
                    <a:close/>
                    <a:moveTo>
                      <a:pt x="320" y="245"/>
                    </a:moveTo>
                    <a:cubicBezTo>
                      <a:pt x="298" y="245"/>
                      <a:pt x="298" y="245"/>
                      <a:pt x="298" y="245"/>
                    </a:cubicBezTo>
                    <a:cubicBezTo>
                      <a:pt x="298" y="266"/>
                      <a:pt x="298" y="266"/>
                      <a:pt x="298" y="266"/>
                    </a:cubicBezTo>
                    <a:cubicBezTo>
                      <a:pt x="320" y="266"/>
                      <a:pt x="320" y="266"/>
                      <a:pt x="320" y="266"/>
                    </a:cubicBezTo>
                    <a:lnTo>
                      <a:pt x="320" y="245"/>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2" y="226"/>
                    </a:moveTo>
                    <a:cubicBezTo>
                      <a:pt x="263" y="98"/>
                      <a:pt x="263" y="98"/>
                      <a:pt x="263" y="98"/>
                    </a:cubicBezTo>
                    <a:cubicBezTo>
                      <a:pt x="259" y="95"/>
                      <a:pt x="253" y="95"/>
                      <a:pt x="249" y="98"/>
                    </a:cubicBezTo>
                    <a:cubicBezTo>
                      <a:pt x="99" y="226"/>
                      <a:pt x="99" y="226"/>
                      <a:pt x="99" y="226"/>
                    </a:cubicBezTo>
                    <a:cubicBezTo>
                      <a:pt x="96" y="229"/>
                      <a:pt x="95" y="234"/>
                      <a:pt x="96" y="238"/>
                    </a:cubicBezTo>
                    <a:cubicBezTo>
                      <a:pt x="98" y="242"/>
                      <a:pt x="102" y="245"/>
                      <a:pt x="106" y="245"/>
                    </a:cubicBezTo>
                    <a:cubicBezTo>
                      <a:pt x="128" y="245"/>
                      <a:pt x="128" y="245"/>
                      <a:pt x="128" y="245"/>
                    </a:cubicBezTo>
                    <a:cubicBezTo>
                      <a:pt x="128" y="384"/>
                      <a:pt x="128" y="384"/>
                      <a:pt x="128" y="384"/>
                    </a:cubicBezTo>
                    <a:cubicBezTo>
                      <a:pt x="128" y="390"/>
                      <a:pt x="132" y="394"/>
                      <a:pt x="138" y="394"/>
                    </a:cubicBezTo>
                    <a:cubicBezTo>
                      <a:pt x="234" y="394"/>
                      <a:pt x="234" y="394"/>
                      <a:pt x="234" y="394"/>
                    </a:cubicBezTo>
                    <a:cubicBezTo>
                      <a:pt x="240" y="394"/>
                      <a:pt x="245" y="390"/>
                      <a:pt x="245" y="384"/>
                    </a:cubicBezTo>
                    <a:cubicBezTo>
                      <a:pt x="245" y="330"/>
                      <a:pt x="245" y="330"/>
                      <a:pt x="245" y="330"/>
                    </a:cubicBezTo>
                    <a:cubicBezTo>
                      <a:pt x="266" y="330"/>
                      <a:pt x="266" y="330"/>
                      <a:pt x="266" y="330"/>
                    </a:cubicBezTo>
                    <a:cubicBezTo>
                      <a:pt x="266" y="384"/>
                      <a:pt x="266" y="384"/>
                      <a:pt x="266" y="384"/>
                    </a:cubicBezTo>
                    <a:cubicBezTo>
                      <a:pt x="266" y="390"/>
                      <a:pt x="271" y="394"/>
                      <a:pt x="277" y="394"/>
                    </a:cubicBezTo>
                    <a:cubicBezTo>
                      <a:pt x="373" y="394"/>
                      <a:pt x="373" y="394"/>
                      <a:pt x="373" y="394"/>
                    </a:cubicBezTo>
                    <a:cubicBezTo>
                      <a:pt x="379" y="394"/>
                      <a:pt x="384" y="390"/>
                      <a:pt x="384" y="384"/>
                    </a:cubicBezTo>
                    <a:cubicBezTo>
                      <a:pt x="384" y="245"/>
                      <a:pt x="384" y="245"/>
                      <a:pt x="384" y="245"/>
                    </a:cubicBezTo>
                    <a:cubicBezTo>
                      <a:pt x="405" y="245"/>
                      <a:pt x="405" y="245"/>
                      <a:pt x="405" y="245"/>
                    </a:cubicBezTo>
                    <a:cubicBezTo>
                      <a:pt x="409" y="245"/>
                      <a:pt x="413" y="242"/>
                      <a:pt x="415" y="238"/>
                    </a:cubicBezTo>
                    <a:cubicBezTo>
                      <a:pt x="417" y="234"/>
                      <a:pt x="415" y="229"/>
                      <a:pt x="412" y="226"/>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moveTo>
                      <a:pt x="234" y="234"/>
                    </a:moveTo>
                    <a:cubicBezTo>
                      <a:pt x="234" y="228"/>
                      <a:pt x="230" y="224"/>
                      <a:pt x="224" y="224"/>
                    </a:cubicBezTo>
                    <a:cubicBezTo>
                      <a:pt x="181" y="224"/>
                      <a:pt x="181" y="224"/>
                      <a:pt x="181" y="224"/>
                    </a:cubicBezTo>
                    <a:cubicBezTo>
                      <a:pt x="175" y="224"/>
                      <a:pt x="170" y="228"/>
                      <a:pt x="170" y="234"/>
                    </a:cubicBezTo>
                    <a:cubicBezTo>
                      <a:pt x="170" y="277"/>
                      <a:pt x="170" y="277"/>
                      <a:pt x="170" y="277"/>
                    </a:cubicBezTo>
                    <a:cubicBezTo>
                      <a:pt x="170" y="283"/>
                      <a:pt x="175" y="288"/>
                      <a:pt x="181" y="288"/>
                    </a:cubicBezTo>
                    <a:cubicBezTo>
                      <a:pt x="224" y="288"/>
                      <a:pt x="224" y="288"/>
                      <a:pt x="224" y="288"/>
                    </a:cubicBezTo>
                    <a:cubicBezTo>
                      <a:pt x="230" y="288"/>
                      <a:pt x="234" y="283"/>
                      <a:pt x="234" y="277"/>
                    </a:cubicBezTo>
                    <a:lnTo>
                      <a:pt x="234" y="234"/>
                    </a:lnTo>
                    <a:close/>
                    <a:moveTo>
                      <a:pt x="277" y="277"/>
                    </a:moveTo>
                    <a:cubicBezTo>
                      <a:pt x="277" y="283"/>
                      <a:pt x="282" y="288"/>
                      <a:pt x="288" y="288"/>
                    </a:cubicBezTo>
                    <a:cubicBezTo>
                      <a:pt x="330" y="288"/>
                      <a:pt x="330" y="288"/>
                      <a:pt x="330" y="288"/>
                    </a:cubicBezTo>
                    <a:cubicBezTo>
                      <a:pt x="336" y="288"/>
                      <a:pt x="341" y="283"/>
                      <a:pt x="341" y="277"/>
                    </a:cubicBezTo>
                    <a:cubicBezTo>
                      <a:pt x="341" y="234"/>
                      <a:pt x="341" y="234"/>
                      <a:pt x="341" y="234"/>
                    </a:cubicBezTo>
                    <a:cubicBezTo>
                      <a:pt x="341" y="228"/>
                      <a:pt x="336" y="224"/>
                      <a:pt x="330" y="224"/>
                    </a:cubicBezTo>
                    <a:cubicBezTo>
                      <a:pt x="288" y="224"/>
                      <a:pt x="288" y="224"/>
                      <a:pt x="288" y="224"/>
                    </a:cubicBezTo>
                    <a:cubicBezTo>
                      <a:pt x="282" y="224"/>
                      <a:pt x="277" y="228"/>
                      <a:pt x="277" y="234"/>
                    </a:cubicBezTo>
                    <a:lnTo>
                      <a:pt x="277" y="277"/>
                    </a:lnTo>
                    <a:close/>
                  </a:path>
                </a:pathLst>
              </a:custGeom>
              <a:solidFill>
                <a:schemeClr val="accent6"/>
              </a:solidFill>
              <a:ln>
                <a:noFill/>
              </a:ln>
              <a:extLst/>
            </p:spPr>
            <p:txBody>
              <a:bodyPr vert="horz" wrap="square" lIns="80155" tIns="40078" rIns="80155" bIns="40078" numCol="1" anchor="t" anchorCtr="0" compatLnSpc="1">
                <a:prstTxWarp prst="textNoShape">
                  <a:avLst/>
                </a:prstTxWarp>
              </a:bodyPr>
              <a:lstStyle/>
              <a:p>
                <a:endParaRPr lang="en-GB"/>
              </a:p>
            </p:txBody>
          </p:sp>
          <p:sp>
            <p:nvSpPr>
              <p:cNvPr id="37" name="Rectangle 460"/>
              <p:cNvSpPr>
                <a:spLocks noChangeArrowheads="1"/>
              </p:cNvSpPr>
              <p:nvPr/>
            </p:nvSpPr>
            <p:spPr bwMode="auto">
              <a:xfrm>
                <a:off x="7504914" y="2578504"/>
                <a:ext cx="1044575" cy="614363"/>
              </a:xfrm>
              <a:prstGeom prst="rect">
                <a:avLst/>
              </a:prstGeom>
              <a:solidFill>
                <a:schemeClr val="accent5"/>
              </a:solidFill>
              <a:ln>
                <a:noFill/>
              </a:ln>
              <a:extLst/>
            </p:spPr>
            <p:txBody>
              <a:bodyPr vert="horz" wrap="square" lIns="80155" tIns="40079" rIns="80155" bIns="40079" numCol="1" anchor="ctr" anchorCtr="0" compatLnSpc="1">
                <a:prstTxWarp prst="textNoShape">
                  <a:avLst/>
                </a:prstTxWarp>
              </a:bodyPr>
              <a:lstStyle/>
              <a:p>
                <a:pPr algn="ctr" defTabSz="914400" eaLnBrk="0" fontAlgn="base" hangingPunct="0">
                  <a:spcBef>
                    <a:spcPct val="0"/>
                  </a:spcBef>
                  <a:spcAft>
                    <a:spcPct val="0"/>
                  </a:spcAft>
                </a:pPr>
                <a:r>
                  <a:rPr lang="en-US" altLang="en-US" sz="900" dirty="0">
                    <a:solidFill>
                      <a:srgbClr val="FFFFFF"/>
                    </a:solidFill>
                    <a:latin typeface="Verdana" panose="020B0604030504040204" pitchFamily="34" charset="0"/>
                    <a:ea typeface="Times New Roman" panose="02020603050405020304" pitchFamily="18" charset="0"/>
                    <a:cs typeface="Times New Roman" panose="02020603050405020304" pitchFamily="18" charset="0"/>
                  </a:rPr>
                  <a:t>UK structure (see overleaf)</a:t>
                </a:r>
                <a:endParaRPr lang="en-US" altLang="en-US" sz="1200" dirty="0">
                  <a:ea typeface="Times New Roman" panose="02020603050405020304" pitchFamily="18" charset="0"/>
                </a:endParaRPr>
              </a:p>
            </p:txBody>
          </p:sp>
          <p:cxnSp>
            <p:nvCxnSpPr>
              <p:cNvPr id="38" name="Elbow Connector 37"/>
              <p:cNvCxnSpPr>
                <a:stCxn id="31" idx="2"/>
                <a:endCxn id="29" idx="0"/>
              </p:cNvCxnSpPr>
              <p:nvPr/>
            </p:nvCxnSpPr>
            <p:spPr>
              <a:xfrm rot="5400000">
                <a:off x="3547609" y="1590576"/>
                <a:ext cx="460658" cy="2850699"/>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31" idx="2"/>
                <a:endCxn id="28" idx="0"/>
              </p:cNvCxnSpPr>
              <p:nvPr/>
            </p:nvCxnSpPr>
            <p:spPr>
              <a:xfrm rot="5400000">
                <a:off x="4491201" y="2540568"/>
                <a:ext cx="467058" cy="957114"/>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31" idx="2"/>
                <a:endCxn id="33" idx="0"/>
              </p:cNvCxnSpPr>
              <p:nvPr/>
            </p:nvCxnSpPr>
            <p:spPr>
              <a:xfrm rot="16200000" flipH="1">
                <a:off x="5441194" y="2547688"/>
                <a:ext cx="460657" cy="936471"/>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30" idx="3"/>
                <a:endCxn id="37" idx="0"/>
              </p:cNvCxnSpPr>
              <p:nvPr/>
            </p:nvCxnSpPr>
            <p:spPr>
              <a:xfrm rot="16200000" flipH="1">
                <a:off x="6240721" y="792023"/>
                <a:ext cx="749046" cy="2823916"/>
              </a:xfrm>
              <a:prstGeom prst="bentConnector3">
                <a:avLst>
                  <a:gd name="adj1" fmla="val 8125"/>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Curved Connector 41"/>
              <p:cNvCxnSpPr>
                <a:stCxn id="31" idx="1"/>
                <a:endCxn id="29" idx="1"/>
              </p:cNvCxnSpPr>
              <p:nvPr/>
            </p:nvCxnSpPr>
            <p:spPr>
              <a:xfrm rot="10800000" flipV="1">
                <a:off x="1830301" y="2478414"/>
                <a:ext cx="2850699" cy="1075021"/>
              </a:xfrm>
              <a:prstGeom prst="curvedConnector3">
                <a:avLst>
                  <a:gd name="adj1" fmla="val 121384"/>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3" name="Freeform 42"/>
              <p:cNvSpPr>
                <a:spLocks noChangeAspect="1" noEditPoints="1"/>
              </p:cNvSpPr>
              <p:nvPr/>
            </p:nvSpPr>
            <p:spPr bwMode="auto">
              <a:xfrm>
                <a:off x="4044142" y="3980123"/>
                <a:ext cx="401320" cy="395605"/>
              </a:xfrm>
              <a:custGeom>
                <a:avLst/>
                <a:gdLst>
                  <a:gd name="T0" fmla="*/ 213 w 512"/>
                  <a:gd name="T1" fmla="*/ 245 h 512"/>
                  <a:gd name="T2" fmla="*/ 192 w 512"/>
                  <a:gd name="T3" fmla="*/ 266 h 512"/>
                  <a:gd name="T4" fmla="*/ 320 w 512"/>
                  <a:gd name="T5" fmla="*/ 245 h 512"/>
                  <a:gd name="T6" fmla="*/ 298 w 512"/>
                  <a:gd name="T7" fmla="*/ 266 h 512"/>
                  <a:gd name="T8" fmla="*/ 320 w 512"/>
                  <a:gd name="T9" fmla="*/ 245 h 512"/>
                  <a:gd name="T10" fmla="*/ 256 w 512"/>
                  <a:gd name="T11" fmla="*/ 512 h 512"/>
                  <a:gd name="T12" fmla="*/ 256 w 512"/>
                  <a:gd name="T13" fmla="*/ 0 h 512"/>
                  <a:gd name="T14" fmla="*/ 412 w 512"/>
                  <a:gd name="T15" fmla="*/ 226 h 512"/>
                  <a:gd name="T16" fmla="*/ 249 w 512"/>
                  <a:gd name="T17" fmla="*/ 98 h 512"/>
                  <a:gd name="T18" fmla="*/ 96 w 512"/>
                  <a:gd name="T19" fmla="*/ 238 h 512"/>
                  <a:gd name="T20" fmla="*/ 128 w 512"/>
                  <a:gd name="T21" fmla="*/ 245 h 512"/>
                  <a:gd name="T22" fmla="*/ 138 w 512"/>
                  <a:gd name="T23" fmla="*/ 394 h 512"/>
                  <a:gd name="T24" fmla="*/ 245 w 512"/>
                  <a:gd name="T25" fmla="*/ 384 h 512"/>
                  <a:gd name="T26" fmla="*/ 266 w 512"/>
                  <a:gd name="T27" fmla="*/ 330 h 512"/>
                  <a:gd name="T28" fmla="*/ 277 w 512"/>
                  <a:gd name="T29" fmla="*/ 394 h 512"/>
                  <a:gd name="T30" fmla="*/ 384 w 512"/>
                  <a:gd name="T31" fmla="*/ 384 h 512"/>
                  <a:gd name="T32" fmla="*/ 405 w 512"/>
                  <a:gd name="T33" fmla="*/ 245 h 512"/>
                  <a:gd name="T34" fmla="*/ 412 w 512"/>
                  <a:gd name="T35" fmla="*/ 226 h 512"/>
                  <a:gd name="T36" fmla="*/ 376 w 512"/>
                  <a:gd name="T37" fmla="*/ 224 h 512"/>
                  <a:gd name="T38" fmla="*/ 362 w 512"/>
                  <a:gd name="T39" fmla="*/ 234 h 512"/>
                  <a:gd name="T40" fmla="*/ 288 w 512"/>
                  <a:gd name="T41" fmla="*/ 373 h 512"/>
                  <a:gd name="T42" fmla="*/ 277 w 512"/>
                  <a:gd name="T43" fmla="*/ 309 h 512"/>
                  <a:gd name="T44" fmla="*/ 224 w 512"/>
                  <a:gd name="T45" fmla="*/ 320 h 512"/>
                  <a:gd name="T46" fmla="*/ 149 w 512"/>
                  <a:gd name="T47" fmla="*/ 373 h 512"/>
                  <a:gd name="T48" fmla="*/ 138 w 512"/>
                  <a:gd name="T49" fmla="*/ 224 h 512"/>
                  <a:gd name="T50" fmla="*/ 256 w 512"/>
                  <a:gd name="T51" fmla="*/ 120 h 512"/>
                  <a:gd name="T52" fmla="*/ 224 w 512"/>
                  <a:gd name="T53" fmla="*/ 224 h 512"/>
                  <a:gd name="T54" fmla="*/ 170 w 512"/>
                  <a:gd name="T55" fmla="*/ 234 h 512"/>
                  <a:gd name="T56" fmla="*/ 181 w 512"/>
                  <a:gd name="T57" fmla="*/ 288 h 512"/>
                  <a:gd name="T58" fmla="*/ 234 w 512"/>
                  <a:gd name="T59" fmla="*/ 277 h 512"/>
                  <a:gd name="T60" fmla="*/ 277 w 512"/>
                  <a:gd name="T61" fmla="*/ 277 h 512"/>
                  <a:gd name="T62" fmla="*/ 330 w 512"/>
                  <a:gd name="T63" fmla="*/ 288 h 512"/>
                  <a:gd name="T64" fmla="*/ 341 w 512"/>
                  <a:gd name="T65" fmla="*/ 234 h 512"/>
                  <a:gd name="T66" fmla="*/ 288 w 512"/>
                  <a:gd name="T67" fmla="*/ 224 h 512"/>
                  <a:gd name="T68" fmla="*/ 277 w 512"/>
                  <a:gd name="T69"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192" y="245"/>
                    </a:moveTo>
                    <a:cubicBezTo>
                      <a:pt x="213" y="245"/>
                      <a:pt x="213" y="245"/>
                      <a:pt x="213" y="245"/>
                    </a:cubicBezTo>
                    <a:cubicBezTo>
                      <a:pt x="213" y="266"/>
                      <a:pt x="213" y="266"/>
                      <a:pt x="213" y="266"/>
                    </a:cubicBezTo>
                    <a:cubicBezTo>
                      <a:pt x="192" y="266"/>
                      <a:pt x="192" y="266"/>
                      <a:pt x="192" y="266"/>
                    </a:cubicBezTo>
                    <a:lnTo>
                      <a:pt x="192" y="245"/>
                    </a:lnTo>
                    <a:close/>
                    <a:moveTo>
                      <a:pt x="320" y="245"/>
                    </a:moveTo>
                    <a:cubicBezTo>
                      <a:pt x="298" y="245"/>
                      <a:pt x="298" y="245"/>
                      <a:pt x="298" y="245"/>
                    </a:cubicBezTo>
                    <a:cubicBezTo>
                      <a:pt x="298" y="266"/>
                      <a:pt x="298" y="266"/>
                      <a:pt x="298" y="266"/>
                    </a:cubicBezTo>
                    <a:cubicBezTo>
                      <a:pt x="320" y="266"/>
                      <a:pt x="320" y="266"/>
                      <a:pt x="320" y="266"/>
                    </a:cubicBezTo>
                    <a:lnTo>
                      <a:pt x="320" y="245"/>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2" y="226"/>
                    </a:moveTo>
                    <a:cubicBezTo>
                      <a:pt x="263" y="98"/>
                      <a:pt x="263" y="98"/>
                      <a:pt x="263" y="98"/>
                    </a:cubicBezTo>
                    <a:cubicBezTo>
                      <a:pt x="259" y="95"/>
                      <a:pt x="253" y="95"/>
                      <a:pt x="249" y="98"/>
                    </a:cubicBezTo>
                    <a:cubicBezTo>
                      <a:pt x="99" y="226"/>
                      <a:pt x="99" y="226"/>
                      <a:pt x="99" y="226"/>
                    </a:cubicBezTo>
                    <a:cubicBezTo>
                      <a:pt x="96" y="229"/>
                      <a:pt x="95" y="234"/>
                      <a:pt x="96" y="238"/>
                    </a:cubicBezTo>
                    <a:cubicBezTo>
                      <a:pt x="98" y="242"/>
                      <a:pt x="102" y="245"/>
                      <a:pt x="106" y="245"/>
                    </a:cubicBezTo>
                    <a:cubicBezTo>
                      <a:pt x="128" y="245"/>
                      <a:pt x="128" y="245"/>
                      <a:pt x="128" y="245"/>
                    </a:cubicBezTo>
                    <a:cubicBezTo>
                      <a:pt x="128" y="384"/>
                      <a:pt x="128" y="384"/>
                      <a:pt x="128" y="384"/>
                    </a:cubicBezTo>
                    <a:cubicBezTo>
                      <a:pt x="128" y="390"/>
                      <a:pt x="132" y="394"/>
                      <a:pt x="138" y="394"/>
                    </a:cubicBezTo>
                    <a:cubicBezTo>
                      <a:pt x="234" y="394"/>
                      <a:pt x="234" y="394"/>
                      <a:pt x="234" y="394"/>
                    </a:cubicBezTo>
                    <a:cubicBezTo>
                      <a:pt x="240" y="394"/>
                      <a:pt x="245" y="390"/>
                      <a:pt x="245" y="384"/>
                    </a:cubicBezTo>
                    <a:cubicBezTo>
                      <a:pt x="245" y="330"/>
                      <a:pt x="245" y="330"/>
                      <a:pt x="245" y="330"/>
                    </a:cubicBezTo>
                    <a:cubicBezTo>
                      <a:pt x="266" y="330"/>
                      <a:pt x="266" y="330"/>
                      <a:pt x="266" y="330"/>
                    </a:cubicBezTo>
                    <a:cubicBezTo>
                      <a:pt x="266" y="384"/>
                      <a:pt x="266" y="384"/>
                      <a:pt x="266" y="384"/>
                    </a:cubicBezTo>
                    <a:cubicBezTo>
                      <a:pt x="266" y="390"/>
                      <a:pt x="271" y="394"/>
                      <a:pt x="277" y="394"/>
                    </a:cubicBezTo>
                    <a:cubicBezTo>
                      <a:pt x="373" y="394"/>
                      <a:pt x="373" y="394"/>
                      <a:pt x="373" y="394"/>
                    </a:cubicBezTo>
                    <a:cubicBezTo>
                      <a:pt x="379" y="394"/>
                      <a:pt x="384" y="390"/>
                      <a:pt x="384" y="384"/>
                    </a:cubicBezTo>
                    <a:cubicBezTo>
                      <a:pt x="384" y="245"/>
                      <a:pt x="384" y="245"/>
                      <a:pt x="384" y="245"/>
                    </a:cubicBezTo>
                    <a:cubicBezTo>
                      <a:pt x="405" y="245"/>
                      <a:pt x="405" y="245"/>
                      <a:pt x="405" y="245"/>
                    </a:cubicBezTo>
                    <a:cubicBezTo>
                      <a:pt x="409" y="245"/>
                      <a:pt x="413" y="242"/>
                      <a:pt x="415" y="238"/>
                    </a:cubicBezTo>
                    <a:cubicBezTo>
                      <a:pt x="417" y="234"/>
                      <a:pt x="415" y="229"/>
                      <a:pt x="412" y="226"/>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moveTo>
                      <a:pt x="234" y="234"/>
                    </a:moveTo>
                    <a:cubicBezTo>
                      <a:pt x="234" y="228"/>
                      <a:pt x="230" y="224"/>
                      <a:pt x="224" y="224"/>
                    </a:cubicBezTo>
                    <a:cubicBezTo>
                      <a:pt x="181" y="224"/>
                      <a:pt x="181" y="224"/>
                      <a:pt x="181" y="224"/>
                    </a:cubicBezTo>
                    <a:cubicBezTo>
                      <a:pt x="175" y="224"/>
                      <a:pt x="170" y="228"/>
                      <a:pt x="170" y="234"/>
                    </a:cubicBezTo>
                    <a:cubicBezTo>
                      <a:pt x="170" y="277"/>
                      <a:pt x="170" y="277"/>
                      <a:pt x="170" y="277"/>
                    </a:cubicBezTo>
                    <a:cubicBezTo>
                      <a:pt x="170" y="283"/>
                      <a:pt x="175" y="288"/>
                      <a:pt x="181" y="288"/>
                    </a:cubicBezTo>
                    <a:cubicBezTo>
                      <a:pt x="224" y="288"/>
                      <a:pt x="224" y="288"/>
                      <a:pt x="224" y="288"/>
                    </a:cubicBezTo>
                    <a:cubicBezTo>
                      <a:pt x="230" y="288"/>
                      <a:pt x="234" y="283"/>
                      <a:pt x="234" y="277"/>
                    </a:cubicBezTo>
                    <a:lnTo>
                      <a:pt x="234" y="234"/>
                    </a:lnTo>
                    <a:close/>
                    <a:moveTo>
                      <a:pt x="277" y="277"/>
                    </a:moveTo>
                    <a:cubicBezTo>
                      <a:pt x="277" y="283"/>
                      <a:pt x="282" y="288"/>
                      <a:pt x="288" y="288"/>
                    </a:cubicBezTo>
                    <a:cubicBezTo>
                      <a:pt x="330" y="288"/>
                      <a:pt x="330" y="288"/>
                      <a:pt x="330" y="288"/>
                    </a:cubicBezTo>
                    <a:cubicBezTo>
                      <a:pt x="336" y="288"/>
                      <a:pt x="341" y="283"/>
                      <a:pt x="341" y="277"/>
                    </a:cubicBezTo>
                    <a:cubicBezTo>
                      <a:pt x="341" y="234"/>
                      <a:pt x="341" y="234"/>
                      <a:pt x="341" y="234"/>
                    </a:cubicBezTo>
                    <a:cubicBezTo>
                      <a:pt x="341" y="228"/>
                      <a:pt x="336" y="224"/>
                      <a:pt x="330" y="224"/>
                    </a:cubicBezTo>
                    <a:cubicBezTo>
                      <a:pt x="288" y="224"/>
                      <a:pt x="288" y="224"/>
                      <a:pt x="288" y="224"/>
                    </a:cubicBezTo>
                    <a:cubicBezTo>
                      <a:pt x="282" y="224"/>
                      <a:pt x="277" y="228"/>
                      <a:pt x="277" y="234"/>
                    </a:cubicBezTo>
                    <a:lnTo>
                      <a:pt x="277" y="277"/>
                    </a:lnTo>
                    <a:close/>
                  </a:path>
                </a:pathLst>
              </a:custGeom>
              <a:solidFill>
                <a:schemeClr val="accent6"/>
              </a:solidFill>
              <a:ln>
                <a:noFill/>
              </a:ln>
              <a:extLst/>
            </p:spPr>
            <p:txBody>
              <a:bodyPr vert="horz" wrap="square" lIns="80155" tIns="40078" rIns="80155" bIns="40078" numCol="1" anchor="t" anchorCtr="0" compatLnSpc="1">
                <a:prstTxWarp prst="textNoShape">
                  <a:avLst/>
                </a:prstTxWarp>
              </a:bodyPr>
              <a:lstStyle/>
              <a:p>
                <a:endParaRPr lang="en-GB"/>
              </a:p>
            </p:txBody>
          </p:sp>
          <p:cxnSp>
            <p:nvCxnSpPr>
              <p:cNvPr id="44" name="Straight Connector 43"/>
              <p:cNvCxnSpPr>
                <a:stCxn id="43" idx="6"/>
                <a:endCxn id="28" idx="2"/>
              </p:cNvCxnSpPr>
              <p:nvPr/>
            </p:nvCxnSpPr>
            <p:spPr>
              <a:xfrm flipV="1">
                <a:off x="4244802" y="3867016"/>
                <a:ext cx="1371" cy="113107"/>
              </a:xfrm>
              <a:prstGeom prst="line">
                <a:avLst/>
              </a:prstGeom>
            </p:spPr>
            <p:style>
              <a:lnRef idx="1">
                <a:schemeClr val="dk1"/>
              </a:lnRef>
              <a:fillRef idx="0">
                <a:schemeClr val="dk1"/>
              </a:fillRef>
              <a:effectRef idx="0">
                <a:schemeClr val="dk1"/>
              </a:effectRef>
              <a:fontRef idx="minor">
                <a:schemeClr val="tx1"/>
              </a:fontRef>
            </p:style>
          </p:cxnSp>
          <p:sp>
            <p:nvSpPr>
              <p:cNvPr id="45" name="Freeform 44"/>
              <p:cNvSpPr>
                <a:spLocks noChangeAspect="1" noEditPoints="1"/>
              </p:cNvSpPr>
              <p:nvPr/>
            </p:nvSpPr>
            <p:spPr bwMode="auto">
              <a:xfrm>
                <a:off x="5939097" y="3966244"/>
                <a:ext cx="401320" cy="395605"/>
              </a:xfrm>
              <a:custGeom>
                <a:avLst/>
                <a:gdLst>
                  <a:gd name="T0" fmla="*/ 213 w 512"/>
                  <a:gd name="T1" fmla="*/ 245 h 512"/>
                  <a:gd name="T2" fmla="*/ 192 w 512"/>
                  <a:gd name="T3" fmla="*/ 266 h 512"/>
                  <a:gd name="T4" fmla="*/ 320 w 512"/>
                  <a:gd name="T5" fmla="*/ 245 h 512"/>
                  <a:gd name="T6" fmla="*/ 298 w 512"/>
                  <a:gd name="T7" fmla="*/ 266 h 512"/>
                  <a:gd name="T8" fmla="*/ 320 w 512"/>
                  <a:gd name="T9" fmla="*/ 245 h 512"/>
                  <a:gd name="T10" fmla="*/ 256 w 512"/>
                  <a:gd name="T11" fmla="*/ 512 h 512"/>
                  <a:gd name="T12" fmla="*/ 256 w 512"/>
                  <a:gd name="T13" fmla="*/ 0 h 512"/>
                  <a:gd name="T14" fmla="*/ 412 w 512"/>
                  <a:gd name="T15" fmla="*/ 226 h 512"/>
                  <a:gd name="T16" fmla="*/ 249 w 512"/>
                  <a:gd name="T17" fmla="*/ 98 h 512"/>
                  <a:gd name="T18" fmla="*/ 96 w 512"/>
                  <a:gd name="T19" fmla="*/ 238 h 512"/>
                  <a:gd name="T20" fmla="*/ 128 w 512"/>
                  <a:gd name="T21" fmla="*/ 245 h 512"/>
                  <a:gd name="T22" fmla="*/ 138 w 512"/>
                  <a:gd name="T23" fmla="*/ 394 h 512"/>
                  <a:gd name="T24" fmla="*/ 245 w 512"/>
                  <a:gd name="T25" fmla="*/ 384 h 512"/>
                  <a:gd name="T26" fmla="*/ 266 w 512"/>
                  <a:gd name="T27" fmla="*/ 330 h 512"/>
                  <a:gd name="T28" fmla="*/ 277 w 512"/>
                  <a:gd name="T29" fmla="*/ 394 h 512"/>
                  <a:gd name="T30" fmla="*/ 384 w 512"/>
                  <a:gd name="T31" fmla="*/ 384 h 512"/>
                  <a:gd name="T32" fmla="*/ 405 w 512"/>
                  <a:gd name="T33" fmla="*/ 245 h 512"/>
                  <a:gd name="T34" fmla="*/ 412 w 512"/>
                  <a:gd name="T35" fmla="*/ 226 h 512"/>
                  <a:gd name="T36" fmla="*/ 376 w 512"/>
                  <a:gd name="T37" fmla="*/ 224 h 512"/>
                  <a:gd name="T38" fmla="*/ 362 w 512"/>
                  <a:gd name="T39" fmla="*/ 234 h 512"/>
                  <a:gd name="T40" fmla="*/ 288 w 512"/>
                  <a:gd name="T41" fmla="*/ 373 h 512"/>
                  <a:gd name="T42" fmla="*/ 277 w 512"/>
                  <a:gd name="T43" fmla="*/ 309 h 512"/>
                  <a:gd name="T44" fmla="*/ 224 w 512"/>
                  <a:gd name="T45" fmla="*/ 320 h 512"/>
                  <a:gd name="T46" fmla="*/ 149 w 512"/>
                  <a:gd name="T47" fmla="*/ 373 h 512"/>
                  <a:gd name="T48" fmla="*/ 138 w 512"/>
                  <a:gd name="T49" fmla="*/ 224 h 512"/>
                  <a:gd name="T50" fmla="*/ 256 w 512"/>
                  <a:gd name="T51" fmla="*/ 120 h 512"/>
                  <a:gd name="T52" fmla="*/ 224 w 512"/>
                  <a:gd name="T53" fmla="*/ 224 h 512"/>
                  <a:gd name="T54" fmla="*/ 170 w 512"/>
                  <a:gd name="T55" fmla="*/ 234 h 512"/>
                  <a:gd name="T56" fmla="*/ 181 w 512"/>
                  <a:gd name="T57" fmla="*/ 288 h 512"/>
                  <a:gd name="T58" fmla="*/ 234 w 512"/>
                  <a:gd name="T59" fmla="*/ 277 h 512"/>
                  <a:gd name="T60" fmla="*/ 277 w 512"/>
                  <a:gd name="T61" fmla="*/ 277 h 512"/>
                  <a:gd name="T62" fmla="*/ 330 w 512"/>
                  <a:gd name="T63" fmla="*/ 288 h 512"/>
                  <a:gd name="T64" fmla="*/ 341 w 512"/>
                  <a:gd name="T65" fmla="*/ 234 h 512"/>
                  <a:gd name="T66" fmla="*/ 288 w 512"/>
                  <a:gd name="T67" fmla="*/ 224 h 512"/>
                  <a:gd name="T68" fmla="*/ 277 w 512"/>
                  <a:gd name="T69"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192" y="245"/>
                    </a:moveTo>
                    <a:cubicBezTo>
                      <a:pt x="213" y="245"/>
                      <a:pt x="213" y="245"/>
                      <a:pt x="213" y="245"/>
                    </a:cubicBezTo>
                    <a:cubicBezTo>
                      <a:pt x="213" y="266"/>
                      <a:pt x="213" y="266"/>
                      <a:pt x="213" y="266"/>
                    </a:cubicBezTo>
                    <a:cubicBezTo>
                      <a:pt x="192" y="266"/>
                      <a:pt x="192" y="266"/>
                      <a:pt x="192" y="266"/>
                    </a:cubicBezTo>
                    <a:lnTo>
                      <a:pt x="192" y="245"/>
                    </a:lnTo>
                    <a:close/>
                    <a:moveTo>
                      <a:pt x="320" y="245"/>
                    </a:moveTo>
                    <a:cubicBezTo>
                      <a:pt x="298" y="245"/>
                      <a:pt x="298" y="245"/>
                      <a:pt x="298" y="245"/>
                    </a:cubicBezTo>
                    <a:cubicBezTo>
                      <a:pt x="298" y="266"/>
                      <a:pt x="298" y="266"/>
                      <a:pt x="298" y="266"/>
                    </a:cubicBezTo>
                    <a:cubicBezTo>
                      <a:pt x="320" y="266"/>
                      <a:pt x="320" y="266"/>
                      <a:pt x="320" y="266"/>
                    </a:cubicBezTo>
                    <a:lnTo>
                      <a:pt x="320" y="245"/>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2" y="226"/>
                    </a:moveTo>
                    <a:cubicBezTo>
                      <a:pt x="263" y="98"/>
                      <a:pt x="263" y="98"/>
                      <a:pt x="263" y="98"/>
                    </a:cubicBezTo>
                    <a:cubicBezTo>
                      <a:pt x="259" y="95"/>
                      <a:pt x="253" y="95"/>
                      <a:pt x="249" y="98"/>
                    </a:cubicBezTo>
                    <a:cubicBezTo>
                      <a:pt x="99" y="226"/>
                      <a:pt x="99" y="226"/>
                      <a:pt x="99" y="226"/>
                    </a:cubicBezTo>
                    <a:cubicBezTo>
                      <a:pt x="96" y="229"/>
                      <a:pt x="95" y="234"/>
                      <a:pt x="96" y="238"/>
                    </a:cubicBezTo>
                    <a:cubicBezTo>
                      <a:pt x="98" y="242"/>
                      <a:pt x="102" y="245"/>
                      <a:pt x="106" y="245"/>
                    </a:cubicBezTo>
                    <a:cubicBezTo>
                      <a:pt x="128" y="245"/>
                      <a:pt x="128" y="245"/>
                      <a:pt x="128" y="245"/>
                    </a:cubicBezTo>
                    <a:cubicBezTo>
                      <a:pt x="128" y="384"/>
                      <a:pt x="128" y="384"/>
                      <a:pt x="128" y="384"/>
                    </a:cubicBezTo>
                    <a:cubicBezTo>
                      <a:pt x="128" y="390"/>
                      <a:pt x="132" y="394"/>
                      <a:pt x="138" y="394"/>
                    </a:cubicBezTo>
                    <a:cubicBezTo>
                      <a:pt x="234" y="394"/>
                      <a:pt x="234" y="394"/>
                      <a:pt x="234" y="394"/>
                    </a:cubicBezTo>
                    <a:cubicBezTo>
                      <a:pt x="240" y="394"/>
                      <a:pt x="245" y="390"/>
                      <a:pt x="245" y="384"/>
                    </a:cubicBezTo>
                    <a:cubicBezTo>
                      <a:pt x="245" y="330"/>
                      <a:pt x="245" y="330"/>
                      <a:pt x="245" y="330"/>
                    </a:cubicBezTo>
                    <a:cubicBezTo>
                      <a:pt x="266" y="330"/>
                      <a:pt x="266" y="330"/>
                      <a:pt x="266" y="330"/>
                    </a:cubicBezTo>
                    <a:cubicBezTo>
                      <a:pt x="266" y="384"/>
                      <a:pt x="266" y="384"/>
                      <a:pt x="266" y="384"/>
                    </a:cubicBezTo>
                    <a:cubicBezTo>
                      <a:pt x="266" y="390"/>
                      <a:pt x="271" y="394"/>
                      <a:pt x="277" y="394"/>
                    </a:cubicBezTo>
                    <a:cubicBezTo>
                      <a:pt x="373" y="394"/>
                      <a:pt x="373" y="394"/>
                      <a:pt x="373" y="394"/>
                    </a:cubicBezTo>
                    <a:cubicBezTo>
                      <a:pt x="379" y="394"/>
                      <a:pt x="384" y="390"/>
                      <a:pt x="384" y="384"/>
                    </a:cubicBezTo>
                    <a:cubicBezTo>
                      <a:pt x="384" y="245"/>
                      <a:pt x="384" y="245"/>
                      <a:pt x="384" y="245"/>
                    </a:cubicBezTo>
                    <a:cubicBezTo>
                      <a:pt x="405" y="245"/>
                      <a:pt x="405" y="245"/>
                      <a:pt x="405" y="245"/>
                    </a:cubicBezTo>
                    <a:cubicBezTo>
                      <a:pt x="409" y="245"/>
                      <a:pt x="413" y="242"/>
                      <a:pt x="415" y="238"/>
                    </a:cubicBezTo>
                    <a:cubicBezTo>
                      <a:pt x="417" y="234"/>
                      <a:pt x="415" y="229"/>
                      <a:pt x="412" y="226"/>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moveTo>
                      <a:pt x="234" y="234"/>
                    </a:moveTo>
                    <a:cubicBezTo>
                      <a:pt x="234" y="228"/>
                      <a:pt x="230" y="224"/>
                      <a:pt x="224" y="224"/>
                    </a:cubicBezTo>
                    <a:cubicBezTo>
                      <a:pt x="181" y="224"/>
                      <a:pt x="181" y="224"/>
                      <a:pt x="181" y="224"/>
                    </a:cubicBezTo>
                    <a:cubicBezTo>
                      <a:pt x="175" y="224"/>
                      <a:pt x="170" y="228"/>
                      <a:pt x="170" y="234"/>
                    </a:cubicBezTo>
                    <a:cubicBezTo>
                      <a:pt x="170" y="277"/>
                      <a:pt x="170" y="277"/>
                      <a:pt x="170" y="277"/>
                    </a:cubicBezTo>
                    <a:cubicBezTo>
                      <a:pt x="170" y="283"/>
                      <a:pt x="175" y="288"/>
                      <a:pt x="181" y="288"/>
                    </a:cubicBezTo>
                    <a:cubicBezTo>
                      <a:pt x="224" y="288"/>
                      <a:pt x="224" y="288"/>
                      <a:pt x="224" y="288"/>
                    </a:cubicBezTo>
                    <a:cubicBezTo>
                      <a:pt x="230" y="288"/>
                      <a:pt x="234" y="283"/>
                      <a:pt x="234" y="277"/>
                    </a:cubicBezTo>
                    <a:lnTo>
                      <a:pt x="234" y="234"/>
                    </a:lnTo>
                    <a:close/>
                    <a:moveTo>
                      <a:pt x="277" y="277"/>
                    </a:moveTo>
                    <a:cubicBezTo>
                      <a:pt x="277" y="283"/>
                      <a:pt x="282" y="288"/>
                      <a:pt x="288" y="288"/>
                    </a:cubicBezTo>
                    <a:cubicBezTo>
                      <a:pt x="330" y="288"/>
                      <a:pt x="330" y="288"/>
                      <a:pt x="330" y="288"/>
                    </a:cubicBezTo>
                    <a:cubicBezTo>
                      <a:pt x="336" y="288"/>
                      <a:pt x="341" y="283"/>
                      <a:pt x="341" y="277"/>
                    </a:cubicBezTo>
                    <a:cubicBezTo>
                      <a:pt x="341" y="234"/>
                      <a:pt x="341" y="234"/>
                      <a:pt x="341" y="234"/>
                    </a:cubicBezTo>
                    <a:cubicBezTo>
                      <a:pt x="341" y="228"/>
                      <a:pt x="336" y="224"/>
                      <a:pt x="330" y="224"/>
                    </a:cubicBezTo>
                    <a:cubicBezTo>
                      <a:pt x="288" y="224"/>
                      <a:pt x="288" y="224"/>
                      <a:pt x="288" y="224"/>
                    </a:cubicBezTo>
                    <a:cubicBezTo>
                      <a:pt x="282" y="224"/>
                      <a:pt x="277" y="228"/>
                      <a:pt x="277" y="234"/>
                    </a:cubicBezTo>
                    <a:lnTo>
                      <a:pt x="277" y="277"/>
                    </a:lnTo>
                    <a:close/>
                  </a:path>
                </a:pathLst>
              </a:custGeom>
              <a:solidFill>
                <a:schemeClr val="accent6"/>
              </a:solidFill>
              <a:ln>
                <a:noFill/>
              </a:ln>
              <a:extLst/>
            </p:spPr>
            <p:txBody>
              <a:bodyPr vert="horz" wrap="square" lIns="80155" tIns="40078" rIns="80155" bIns="40078" numCol="1" anchor="t" anchorCtr="0" compatLnSpc="1">
                <a:prstTxWarp prst="textNoShape">
                  <a:avLst/>
                </a:prstTxWarp>
              </a:bodyPr>
              <a:lstStyle/>
              <a:p>
                <a:endParaRPr lang="en-GB"/>
              </a:p>
            </p:txBody>
          </p:sp>
          <p:cxnSp>
            <p:nvCxnSpPr>
              <p:cNvPr id="46" name="Straight Connector 45"/>
              <p:cNvCxnSpPr>
                <a:stCxn id="45" idx="6"/>
                <a:endCxn id="33" idx="2"/>
              </p:cNvCxnSpPr>
              <p:nvPr/>
            </p:nvCxnSpPr>
            <p:spPr>
              <a:xfrm flipV="1">
                <a:off x="6139757" y="3860616"/>
                <a:ext cx="1" cy="105628"/>
              </a:xfrm>
              <a:prstGeom prst="line">
                <a:avLst/>
              </a:prstGeom>
            </p:spPr>
            <p:style>
              <a:lnRef idx="1">
                <a:schemeClr val="dk1"/>
              </a:lnRef>
              <a:fillRef idx="0">
                <a:schemeClr val="dk1"/>
              </a:fillRef>
              <a:effectRef idx="0">
                <a:schemeClr val="dk1"/>
              </a:effectRef>
              <a:fontRef idx="minor">
                <a:schemeClr val="tx1"/>
              </a:fontRef>
            </p:style>
          </p:cxnSp>
          <p:sp>
            <p:nvSpPr>
              <p:cNvPr id="47" name="Freeform 46"/>
              <p:cNvSpPr>
                <a:spLocks noChangeAspect="1" noEditPoints="1"/>
              </p:cNvSpPr>
              <p:nvPr/>
            </p:nvSpPr>
            <p:spPr bwMode="auto">
              <a:xfrm>
                <a:off x="7826541" y="3327188"/>
                <a:ext cx="401320" cy="395605"/>
              </a:xfrm>
              <a:custGeom>
                <a:avLst/>
                <a:gdLst>
                  <a:gd name="T0" fmla="*/ 213 w 512"/>
                  <a:gd name="T1" fmla="*/ 245 h 512"/>
                  <a:gd name="T2" fmla="*/ 192 w 512"/>
                  <a:gd name="T3" fmla="*/ 266 h 512"/>
                  <a:gd name="T4" fmla="*/ 320 w 512"/>
                  <a:gd name="T5" fmla="*/ 245 h 512"/>
                  <a:gd name="T6" fmla="*/ 298 w 512"/>
                  <a:gd name="T7" fmla="*/ 266 h 512"/>
                  <a:gd name="T8" fmla="*/ 320 w 512"/>
                  <a:gd name="T9" fmla="*/ 245 h 512"/>
                  <a:gd name="T10" fmla="*/ 256 w 512"/>
                  <a:gd name="T11" fmla="*/ 512 h 512"/>
                  <a:gd name="T12" fmla="*/ 256 w 512"/>
                  <a:gd name="T13" fmla="*/ 0 h 512"/>
                  <a:gd name="T14" fmla="*/ 412 w 512"/>
                  <a:gd name="T15" fmla="*/ 226 h 512"/>
                  <a:gd name="T16" fmla="*/ 249 w 512"/>
                  <a:gd name="T17" fmla="*/ 98 h 512"/>
                  <a:gd name="T18" fmla="*/ 96 w 512"/>
                  <a:gd name="T19" fmla="*/ 238 h 512"/>
                  <a:gd name="T20" fmla="*/ 128 w 512"/>
                  <a:gd name="T21" fmla="*/ 245 h 512"/>
                  <a:gd name="T22" fmla="*/ 138 w 512"/>
                  <a:gd name="T23" fmla="*/ 394 h 512"/>
                  <a:gd name="T24" fmla="*/ 245 w 512"/>
                  <a:gd name="T25" fmla="*/ 384 h 512"/>
                  <a:gd name="T26" fmla="*/ 266 w 512"/>
                  <a:gd name="T27" fmla="*/ 330 h 512"/>
                  <a:gd name="T28" fmla="*/ 277 w 512"/>
                  <a:gd name="T29" fmla="*/ 394 h 512"/>
                  <a:gd name="T30" fmla="*/ 384 w 512"/>
                  <a:gd name="T31" fmla="*/ 384 h 512"/>
                  <a:gd name="T32" fmla="*/ 405 w 512"/>
                  <a:gd name="T33" fmla="*/ 245 h 512"/>
                  <a:gd name="T34" fmla="*/ 412 w 512"/>
                  <a:gd name="T35" fmla="*/ 226 h 512"/>
                  <a:gd name="T36" fmla="*/ 376 w 512"/>
                  <a:gd name="T37" fmla="*/ 224 h 512"/>
                  <a:gd name="T38" fmla="*/ 362 w 512"/>
                  <a:gd name="T39" fmla="*/ 234 h 512"/>
                  <a:gd name="T40" fmla="*/ 288 w 512"/>
                  <a:gd name="T41" fmla="*/ 373 h 512"/>
                  <a:gd name="T42" fmla="*/ 277 w 512"/>
                  <a:gd name="T43" fmla="*/ 309 h 512"/>
                  <a:gd name="T44" fmla="*/ 224 w 512"/>
                  <a:gd name="T45" fmla="*/ 320 h 512"/>
                  <a:gd name="T46" fmla="*/ 149 w 512"/>
                  <a:gd name="T47" fmla="*/ 373 h 512"/>
                  <a:gd name="T48" fmla="*/ 138 w 512"/>
                  <a:gd name="T49" fmla="*/ 224 h 512"/>
                  <a:gd name="T50" fmla="*/ 256 w 512"/>
                  <a:gd name="T51" fmla="*/ 120 h 512"/>
                  <a:gd name="T52" fmla="*/ 224 w 512"/>
                  <a:gd name="T53" fmla="*/ 224 h 512"/>
                  <a:gd name="T54" fmla="*/ 170 w 512"/>
                  <a:gd name="T55" fmla="*/ 234 h 512"/>
                  <a:gd name="T56" fmla="*/ 181 w 512"/>
                  <a:gd name="T57" fmla="*/ 288 h 512"/>
                  <a:gd name="T58" fmla="*/ 234 w 512"/>
                  <a:gd name="T59" fmla="*/ 277 h 512"/>
                  <a:gd name="T60" fmla="*/ 277 w 512"/>
                  <a:gd name="T61" fmla="*/ 277 h 512"/>
                  <a:gd name="T62" fmla="*/ 330 w 512"/>
                  <a:gd name="T63" fmla="*/ 288 h 512"/>
                  <a:gd name="T64" fmla="*/ 341 w 512"/>
                  <a:gd name="T65" fmla="*/ 234 h 512"/>
                  <a:gd name="T66" fmla="*/ 288 w 512"/>
                  <a:gd name="T67" fmla="*/ 224 h 512"/>
                  <a:gd name="T68" fmla="*/ 277 w 512"/>
                  <a:gd name="T69"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192" y="245"/>
                    </a:moveTo>
                    <a:cubicBezTo>
                      <a:pt x="213" y="245"/>
                      <a:pt x="213" y="245"/>
                      <a:pt x="213" y="245"/>
                    </a:cubicBezTo>
                    <a:cubicBezTo>
                      <a:pt x="213" y="266"/>
                      <a:pt x="213" y="266"/>
                      <a:pt x="213" y="266"/>
                    </a:cubicBezTo>
                    <a:cubicBezTo>
                      <a:pt x="192" y="266"/>
                      <a:pt x="192" y="266"/>
                      <a:pt x="192" y="266"/>
                    </a:cubicBezTo>
                    <a:lnTo>
                      <a:pt x="192" y="245"/>
                    </a:lnTo>
                    <a:close/>
                    <a:moveTo>
                      <a:pt x="320" y="245"/>
                    </a:moveTo>
                    <a:cubicBezTo>
                      <a:pt x="298" y="245"/>
                      <a:pt x="298" y="245"/>
                      <a:pt x="298" y="245"/>
                    </a:cubicBezTo>
                    <a:cubicBezTo>
                      <a:pt x="298" y="266"/>
                      <a:pt x="298" y="266"/>
                      <a:pt x="298" y="266"/>
                    </a:cubicBezTo>
                    <a:cubicBezTo>
                      <a:pt x="320" y="266"/>
                      <a:pt x="320" y="266"/>
                      <a:pt x="320" y="266"/>
                    </a:cubicBezTo>
                    <a:lnTo>
                      <a:pt x="320" y="245"/>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2" y="226"/>
                    </a:moveTo>
                    <a:cubicBezTo>
                      <a:pt x="263" y="98"/>
                      <a:pt x="263" y="98"/>
                      <a:pt x="263" y="98"/>
                    </a:cubicBezTo>
                    <a:cubicBezTo>
                      <a:pt x="259" y="95"/>
                      <a:pt x="253" y="95"/>
                      <a:pt x="249" y="98"/>
                    </a:cubicBezTo>
                    <a:cubicBezTo>
                      <a:pt x="99" y="226"/>
                      <a:pt x="99" y="226"/>
                      <a:pt x="99" y="226"/>
                    </a:cubicBezTo>
                    <a:cubicBezTo>
                      <a:pt x="96" y="229"/>
                      <a:pt x="95" y="234"/>
                      <a:pt x="96" y="238"/>
                    </a:cubicBezTo>
                    <a:cubicBezTo>
                      <a:pt x="98" y="242"/>
                      <a:pt x="102" y="245"/>
                      <a:pt x="106" y="245"/>
                    </a:cubicBezTo>
                    <a:cubicBezTo>
                      <a:pt x="128" y="245"/>
                      <a:pt x="128" y="245"/>
                      <a:pt x="128" y="245"/>
                    </a:cubicBezTo>
                    <a:cubicBezTo>
                      <a:pt x="128" y="384"/>
                      <a:pt x="128" y="384"/>
                      <a:pt x="128" y="384"/>
                    </a:cubicBezTo>
                    <a:cubicBezTo>
                      <a:pt x="128" y="390"/>
                      <a:pt x="132" y="394"/>
                      <a:pt x="138" y="394"/>
                    </a:cubicBezTo>
                    <a:cubicBezTo>
                      <a:pt x="234" y="394"/>
                      <a:pt x="234" y="394"/>
                      <a:pt x="234" y="394"/>
                    </a:cubicBezTo>
                    <a:cubicBezTo>
                      <a:pt x="240" y="394"/>
                      <a:pt x="245" y="390"/>
                      <a:pt x="245" y="384"/>
                    </a:cubicBezTo>
                    <a:cubicBezTo>
                      <a:pt x="245" y="330"/>
                      <a:pt x="245" y="330"/>
                      <a:pt x="245" y="330"/>
                    </a:cubicBezTo>
                    <a:cubicBezTo>
                      <a:pt x="266" y="330"/>
                      <a:pt x="266" y="330"/>
                      <a:pt x="266" y="330"/>
                    </a:cubicBezTo>
                    <a:cubicBezTo>
                      <a:pt x="266" y="384"/>
                      <a:pt x="266" y="384"/>
                      <a:pt x="266" y="384"/>
                    </a:cubicBezTo>
                    <a:cubicBezTo>
                      <a:pt x="266" y="390"/>
                      <a:pt x="271" y="394"/>
                      <a:pt x="277" y="394"/>
                    </a:cubicBezTo>
                    <a:cubicBezTo>
                      <a:pt x="373" y="394"/>
                      <a:pt x="373" y="394"/>
                      <a:pt x="373" y="394"/>
                    </a:cubicBezTo>
                    <a:cubicBezTo>
                      <a:pt x="379" y="394"/>
                      <a:pt x="384" y="390"/>
                      <a:pt x="384" y="384"/>
                    </a:cubicBezTo>
                    <a:cubicBezTo>
                      <a:pt x="384" y="245"/>
                      <a:pt x="384" y="245"/>
                      <a:pt x="384" y="245"/>
                    </a:cubicBezTo>
                    <a:cubicBezTo>
                      <a:pt x="405" y="245"/>
                      <a:pt x="405" y="245"/>
                      <a:pt x="405" y="245"/>
                    </a:cubicBezTo>
                    <a:cubicBezTo>
                      <a:pt x="409" y="245"/>
                      <a:pt x="413" y="242"/>
                      <a:pt x="415" y="238"/>
                    </a:cubicBezTo>
                    <a:cubicBezTo>
                      <a:pt x="417" y="234"/>
                      <a:pt x="415" y="229"/>
                      <a:pt x="412" y="226"/>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moveTo>
                      <a:pt x="234" y="234"/>
                    </a:moveTo>
                    <a:cubicBezTo>
                      <a:pt x="234" y="228"/>
                      <a:pt x="230" y="224"/>
                      <a:pt x="224" y="224"/>
                    </a:cubicBezTo>
                    <a:cubicBezTo>
                      <a:pt x="181" y="224"/>
                      <a:pt x="181" y="224"/>
                      <a:pt x="181" y="224"/>
                    </a:cubicBezTo>
                    <a:cubicBezTo>
                      <a:pt x="175" y="224"/>
                      <a:pt x="170" y="228"/>
                      <a:pt x="170" y="234"/>
                    </a:cubicBezTo>
                    <a:cubicBezTo>
                      <a:pt x="170" y="277"/>
                      <a:pt x="170" y="277"/>
                      <a:pt x="170" y="277"/>
                    </a:cubicBezTo>
                    <a:cubicBezTo>
                      <a:pt x="170" y="283"/>
                      <a:pt x="175" y="288"/>
                      <a:pt x="181" y="288"/>
                    </a:cubicBezTo>
                    <a:cubicBezTo>
                      <a:pt x="224" y="288"/>
                      <a:pt x="224" y="288"/>
                      <a:pt x="224" y="288"/>
                    </a:cubicBezTo>
                    <a:cubicBezTo>
                      <a:pt x="230" y="288"/>
                      <a:pt x="234" y="283"/>
                      <a:pt x="234" y="277"/>
                    </a:cubicBezTo>
                    <a:lnTo>
                      <a:pt x="234" y="234"/>
                    </a:lnTo>
                    <a:close/>
                    <a:moveTo>
                      <a:pt x="277" y="277"/>
                    </a:moveTo>
                    <a:cubicBezTo>
                      <a:pt x="277" y="283"/>
                      <a:pt x="282" y="288"/>
                      <a:pt x="288" y="288"/>
                    </a:cubicBezTo>
                    <a:cubicBezTo>
                      <a:pt x="330" y="288"/>
                      <a:pt x="330" y="288"/>
                      <a:pt x="330" y="288"/>
                    </a:cubicBezTo>
                    <a:cubicBezTo>
                      <a:pt x="336" y="288"/>
                      <a:pt x="341" y="283"/>
                      <a:pt x="341" y="277"/>
                    </a:cubicBezTo>
                    <a:cubicBezTo>
                      <a:pt x="341" y="234"/>
                      <a:pt x="341" y="234"/>
                      <a:pt x="341" y="234"/>
                    </a:cubicBezTo>
                    <a:cubicBezTo>
                      <a:pt x="341" y="228"/>
                      <a:pt x="336" y="224"/>
                      <a:pt x="330" y="224"/>
                    </a:cubicBezTo>
                    <a:cubicBezTo>
                      <a:pt x="288" y="224"/>
                      <a:pt x="288" y="224"/>
                      <a:pt x="288" y="224"/>
                    </a:cubicBezTo>
                    <a:cubicBezTo>
                      <a:pt x="282" y="224"/>
                      <a:pt x="277" y="228"/>
                      <a:pt x="277" y="234"/>
                    </a:cubicBezTo>
                    <a:lnTo>
                      <a:pt x="277" y="277"/>
                    </a:lnTo>
                    <a:close/>
                  </a:path>
                </a:pathLst>
              </a:custGeom>
              <a:solidFill>
                <a:schemeClr val="accent6"/>
              </a:solidFill>
              <a:ln>
                <a:noFill/>
              </a:ln>
              <a:extLst/>
            </p:spPr>
            <p:txBody>
              <a:bodyPr vert="horz" wrap="square" lIns="80155" tIns="40078" rIns="80155" bIns="40078" numCol="1" anchor="t" anchorCtr="0" compatLnSpc="1">
                <a:prstTxWarp prst="textNoShape">
                  <a:avLst/>
                </a:prstTxWarp>
              </a:bodyPr>
              <a:lstStyle/>
              <a:p>
                <a:endParaRPr lang="en-GB"/>
              </a:p>
            </p:txBody>
          </p:sp>
          <p:cxnSp>
            <p:nvCxnSpPr>
              <p:cNvPr id="48" name="Straight Connector 47"/>
              <p:cNvCxnSpPr>
                <a:stCxn id="47" idx="6"/>
                <a:endCxn id="37" idx="2"/>
              </p:cNvCxnSpPr>
              <p:nvPr/>
            </p:nvCxnSpPr>
            <p:spPr>
              <a:xfrm flipV="1">
                <a:off x="8027201" y="3192867"/>
                <a:ext cx="1" cy="134321"/>
              </a:xfrm>
              <a:prstGeom prst="line">
                <a:avLst/>
              </a:prstGeom>
            </p:spPr>
            <p:style>
              <a:lnRef idx="1">
                <a:schemeClr val="dk1"/>
              </a:lnRef>
              <a:fillRef idx="0">
                <a:schemeClr val="dk1"/>
              </a:fillRef>
              <a:effectRef idx="0">
                <a:schemeClr val="dk1"/>
              </a:effectRef>
              <a:fontRef idx="minor">
                <a:schemeClr val="tx1"/>
              </a:fontRef>
            </p:style>
          </p:cxnSp>
          <p:sp>
            <p:nvSpPr>
              <p:cNvPr id="49" name="TextBox 43"/>
              <p:cNvSpPr txBox="1">
                <a:spLocks noChangeArrowheads="1"/>
              </p:cNvSpPr>
              <p:nvPr/>
            </p:nvSpPr>
            <p:spPr bwMode="auto">
              <a:xfrm>
                <a:off x="3780458" y="4445607"/>
                <a:ext cx="92868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defTabSz="914400" eaLnBrk="0" fontAlgn="base" hangingPunct="0">
                  <a:spcBef>
                    <a:spcPct val="0"/>
                  </a:spcBef>
                  <a:spcAft>
                    <a:spcPct val="0"/>
                  </a:spcAft>
                </a:pPr>
                <a:r>
                  <a:rPr lang="en-US" altLang="en-US" sz="800" dirty="0">
                    <a:solidFill>
                      <a:srgbClr val="000000"/>
                    </a:solidFill>
                    <a:latin typeface="Verdana" panose="020B0604030504040204" pitchFamily="34" charset="0"/>
                    <a:cs typeface="Times New Roman" panose="02020603050405020304" pitchFamily="18" charset="0"/>
                  </a:rPr>
                  <a:t>German Assets</a:t>
                </a:r>
                <a:endParaRPr lang="en-US" altLang="en-US" dirty="0">
                  <a:latin typeface="Arial" panose="020B0604020202020204" pitchFamily="34" charset="0"/>
                </a:endParaRPr>
              </a:p>
            </p:txBody>
          </p:sp>
          <p:sp>
            <p:nvSpPr>
              <p:cNvPr id="50" name="TextBox 43"/>
              <p:cNvSpPr txBox="1">
                <a:spLocks noChangeArrowheads="1"/>
              </p:cNvSpPr>
              <p:nvPr/>
            </p:nvSpPr>
            <p:spPr bwMode="auto">
              <a:xfrm>
                <a:off x="5668700" y="4445606"/>
                <a:ext cx="92868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defTabSz="914400" eaLnBrk="0" fontAlgn="base" hangingPunct="0">
                  <a:spcBef>
                    <a:spcPct val="0"/>
                  </a:spcBef>
                  <a:spcAft>
                    <a:spcPct val="0"/>
                  </a:spcAft>
                </a:pPr>
                <a:r>
                  <a:rPr lang="en-US" altLang="en-US" sz="800" dirty="0">
                    <a:solidFill>
                      <a:srgbClr val="000000"/>
                    </a:solidFill>
                    <a:latin typeface="Verdana" panose="020B0604030504040204" pitchFamily="34" charset="0"/>
                    <a:cs typeface="Times New Roman" panose="02020603050405020304" pitchFamily="18" charset="0"/>
                  </a:rPr>
                  <a:t>Spanish Assets</a:t>
                </a:r>
                <a:endParaRPr lang="en-US" altLang="en-US" dirty="0">
                  <a:latin typeface="Arial" panose="020B0604020202020204" pitchFamily="34" charset="0"/>
                </a:endParaRPr>
              </a:p>
            </p:txBody>
          </p:sp>
          <p:sp>
            <p:nvSpPr>
              <p:cNvPr id="51" name="TextBox 43"/>
              <p:cNvSpPr txBox="1">
                <a:spLocks noChangeArrowheads="1"/>
              </p:cNvSpPr>
              <p:nvPr/>
            </p:nvSpPr>
            <p:spPr bwMode="auto">
              <a:xfrm>
                <a:off x="7562857" y="3745674"/>
                <a:ext cx="92868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defTabSz="914400" eaLnBrk="0" fontAlgn="base" hangingPunct="0">
                  <a:spcBef>
                    <a:spcPct val="0"/>
                  </a:spcBef>
                  <a:spcAft>
                    <a:spcPct val="0"/>
                  </a:spcAft>
                </a:pPr>
                <a:r>
                  <a:rPr lang="en-US" altLang="en-US" sz="800" dirty="0">
                    <a:solidFill>
                      <a:srgbClr val="000000"/>
                    </a:solidFill>
                    <a:latin typeface="Verdana" panose="020B0604030504040204" pitchFamily="34" charset="0"/>
                    <a:cs typeface="Times New Roman" panose="02020603050405020304" pitchFamily="18" charset="0"/>
                  </a:rPr>
                  <a:t>UK Assets</a:t>
                </a:r>
                <a:endParaRPr lang="en-US" altLang="en-US" dirty="0">
                  <a:latin typeface="Arial" panose="020B0604020202020204" pitchFamily="34" charset="0"/>
                </a:endParaRPr>
              </a:p>
            </p:txBody>
          </p:sp>
        </p:grpSp>
        <p:cxnSp>
          <p:nvCxnSpPr>
            <p:cNvPr id="12" name="Curved Connector 11"/>
            <p:cNvCxnSpPr>
              <a:stCxn id="31" idx="1"/>
              <a:endCxn id="28" idx="1"/>
            </p:cNvCxnSpPr>
            <p:nvPr/>
          </p:nvCxnSpPr>
          <p:spPr>
            <a:xfrm rot="10800000" flipV="1">
              <a:off x="3102920" y="2653724"/>
              <a:ext cx="957114" cy="1081420"/>
            </a:xfrm>
            <a:prstGeom prst="curvedConnector3">
              <a:avLst>
                <a:gd name="adj1" fmla="val 123884"/>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Curved Connector 12"/>
            <p:cNvCxnSpPr>
              <a:stCxn id="31" idx="3"/>
              <a:endCxn id="33" idx="3"/>
            </p:cNvCxnSpPr>
            <p:nvPr/>
          </p:nvCxnSpPr>
          <p:spPr>
            <a:xfrm>
              <a:off x="5104609" y="2653724"/>
              <a:ext cx="936471" cy="1075020"/>
            </a:xfrm>
            <a:prstGeom prst="curvedConnector3">
              <a:avLst>
                <a:gd name="adj1" fmla="val 12441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1625600" y="3289300"/>
              <a:ext cx="229329" cy="55589"/>
              <a:chOff x="1625600" y="3289300"/>
              <a:chExt cx="229329" cy="55589"/>
            </a:xfrm>
          </p:grpSpPr>
          <p:cxnSp>
            <p:nvCxnSpPr>
              <p:cNvPr id="24" name="Straight Connector 23"/>
              <p:cNvCxnSpPr/>
              <p:nvPr/>
            </p:nvCxnSpPr>
            <p:spPr>
              <a:xfrm rot="9600000" flipV="1">
                <a:off x="1625600" y="3289300"/>
                <a:ext cx="215900" cy="12700"/>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9600000" flipV="1">
                <a:off x="1639029" y="3332189"/>
                <a:ext cx="215900" cy="12700"/>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3501417" y="3287061"/>
              <a:ext cx="229329" cy="55589"/>
              <a:chOff x="1625600" y="3289300"/>
              <a:chExt cx="229329" cy="55589"/>
            </a:xfrm>
          </p:grpSpPr>
          <p:cxnSp>
            <p:nvCxnSpPr>
              <p:cNvPr id="22" name="Straight Connector 21"/>
              <p:cNvCxnSpPr/>
              <p:nvPr/>
            </p:nvCxnSpPr>
            <p:spPr>
              <a:xfrm rot="9600000" flipV="1">
                <a:off x="1625600" y="3289300"/>
                <a:ext cx="215900" cy="12700"/>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9600000" flipV="1">
                <a:off x="1639029" y="3332189"/>
                <a:ext cx="215900" cy="12700"/>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5404129" y="3287240"/>
              <a:ext cx="229329" cy="55589"/>
              <a:chOff x="1625600" y="3289300"/>
              <a:chExt cx="229329" cy="55589"/>
            </a:xfrm>
          </p:grpSpPr>
          <p:cxnSp>
            <p:nvCxnSpPr>
              <p:cNvPr id="20" name="Straight Connector 19"/>
              <p:cNvCxnSpPr/>
              <p:nvPr/>
            </p:nvCxnSpPr>
            <p:spPr>
              <a:xfrm rot="9600000" flipV="1">
                <a:off x="1625600" y="3289300"/>
                <a:ext cx="215900" cy="12700"/>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9600000" flipV="1">
                <a:off x="1639029" y="3332189"/>
                <a:ext cx="215900" cy="12700"/>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4458086" y="2185071"/>
              <a:ext cx="229329" cy="55589"/>
              <a:chOff x="1625600" y="3289300"/>
              <a:chExt cx="229329" cy="55589"/>
            </a:xfrm>
          </p:grpSpPr>
          <p:cxnSp>
            <p:nvCxnSpPr>
              <p:cNvPr id="18" name="Straight Connector 17"/>
              <p:cNvCxnSpPr/>
              <p:nvPr/>
            </p:nvCxnSpPr>
            <p:spPr>
              <a:xfrm rot="9600000" flipV="1">
                <a:off x="1625600" y="3289300"/>
                <a:ext cx="215900" cy="12700"/>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9600000" flipV="1">
                <a:off x="1639029" y="3332189"/>
                <a:ext cx="215900" cy="12700"/>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grpSp>
      </p:grpSp>
      <p:sp>
        <p:nvSpPr>
          <p:cNvPr id="52" name="Isosceles Triangle 51"/>
          <p:cNvSpPr/>
          <p:nvPr/>
        </p:nvSpPr>
        <p:spPr>
          <a:xfrm>
            <a:off x="3330991" y="4476341"/>
            <a:ext cx="1152812" cy="816956"/>
          </a:xfrm>
          <a:prstGeom prst="triangle">
            <a:avLst/>
          </a:prstGeom>
          <a:solidFill>
            <a:schemeClr val="tx2">
              <a:lumMod val="60000"/>
              <a:lumOff val="40000"/>
            </a:schemeClr>
          </a:solidFill>
          <a:ln>
            <a:solidFill>
              <a:schemeClr val="tx2">
                <a:lumMod val="60000"/>
                <a:lumOff val="40000"/>
              </a:schemeClr>
            </a:solidFill>
          </a:ln>
          <a:extLst/>
        </p:spPr>
        <p:txBody>
          <a:bodyPr vert="horz" wrap="square" lIns="80155" tIns="40079" rIns="80155" bIns="40079" numCol="1" anchor="ctr" anchorCtr="0" compatLnSpc="1">
            <a:prstTxWarp prst="textNoShape">
              <a:avLst/>
            </a:prstTxWarp>
          </a:bodyPr>
          <a:lstStyle/>
          <a:p>
            <a:pPr algn="ctr" defTabSz="914400" eaLnBrk="0" fontAlgn="base" hangingPunct="0">
              <a:spcBef>
                <a:spcPct val="0"/>
              </a:spcBef>
              <a:spcAft>
                <a:spcPct val="0"/>
              </a:spcAft>
            </a:pPr>
            <a:endParaRPr lang="en-GB" sz="800" b="1">
              <a:solidFill>
                <a:srgbClr val="FFFFFF"/>
              </a:solidFill>
              <a:latin typeface="Verdana" panose="020B0604030504040204" pitchFamily="34" charset="0"/>
              <a:ea typeface="Times New Roman" panose="02020603050405020304" pitchFamily="18" charset="0"/>
              <a:cs typeface="Times New Roman" panose="02020603050405020304" pitchFamily="18" charset="0"/>
            </a:endParaRPr>
          </a:p>
        </p:txBody>
      </p:sp>
      <p:sp>
        <p:nvSpPr>
          <p:cNvPr id="53" name="Rectangle 52"/>
          <p:cNvSpPr/>
          <p:nvPr/>
        </p:nvSpPr>
        <p:spPr>
          <a:xfrm>
            <a:off x="3584777" y="4795999"/>
            <a:ext cx="642200" cy="369332"/>
          </a:xfrm>
          <a:prstGeom prst="rect">
            <a:avLst/>
          </a:prstGeom>
        </p:spPr>
        <p:txBody>
          <a:bodyPr wrap="square">
            <a:spAutoFit/>
          </a:bodyPr>
          <a:lstStyle/>
          <a:p>
            <a:pPr algn="ctr"/>
            <a:r>
              <a:rPr lang="en-GB" sz="900" dirty="0">
                <a:solidFill>
                  <a:schemeClr val="bg1"/>
                </a:solidFill>
                <a:latin typeface="Verdana" panose="020B0604030504040204" pitchFamily="34" charset="0"/>
                <a:ea typeface="Verdana" panose="020B0604030504040204" pitchFamily="34" charset="0"/>
                <a:cs typeface="Verdana" panose="020B0604030504040204" pitchFamily="34" charset="0"/>
              </a:rPr>
              <a:t>French SCI</a:t>
            </a:r>
          </a:p>
        </p:txBody>
      </p:sp>
      <p:cxnSp>
        <p:nvCxnSpPr>
          <p:cNvPr id="54" name="Straight Connector 53"/>
          <p:cNvCxnSpPr>
            <a:stCxn id="36" idx="6"/>
            <a:endCxn id="52" idx="3"/>
          </p:cNvCxnSpPr>
          <p:nvPr/>
        </p:nvCxnSpPr>
        <p:spPr>
          <a:xfrm flipV="1">
            <a:off x="3905877" y="5293298"/>
            <a:ext cx="1520" cy="112261"/>
          </a:xfrm>
          <a:prstGeom prst="line">
            <a:avLst/>
          </a:prstGeom>
        </p:spPr>
        <p:style>
          <a:lnRef idx="1">
            <a:schemeClr val="dk1"/>
          </a:lnRef>
          <a:fillRef idx="0">
            <a:schemeClr val="dk1"/>
          </a:fillRef>
          <a:effectRef idx="0">
            <a:schemeClr val="dk1"/>
          </a:effectRef>
          <a:fontRef idx="minor">
            <a:schemeClr val="tx1"/>
          </a:fontRef>
        </p:style>
      </p:cxnSp>
      <p:sp>
        <p:nvSpPr>
          <p:cNvPr id="55" name="TextBox 54"/>
          <p:cNvSpPr txBox="1"/>
          <p:nvPr/>
        </p:nvSpPr>
        <p:spPr>
          <a:xfrm>
            <a:off x="2099386" y="4358969"/>
            <a:ext cx="1034985" cy="1374735"/>
          </a:xfrm>
          <a:prstGeom prst="rect">
            <a:avLst/>
          </a:prstGeom>
          <a:noFill/>
        </p:spPr>
        <p:txBody>
          <a:bodyPr wrap="square" lIns="0" tIns="0" rIns="0" bIns="0" rtlCol="0">
            <a:spAutoFit/>
          </a:bodyPr>
          <a:lstStyle/>
          <a:p>
            <a:pPr>
              <a:spcAft>
                <a:spcPts val="1000"/>
              </a:spcAft>
              <a:buSzPct val="100000"/>
            </a:pPr>
            <a:r>
              <a:rPr lang="en-GB" sz="900" dirty="0"/>
              <a:t>Restricted interest deductibility increasing the tax liability at the local level</a:t>
            </a:r>
          </a:p>
          <a:p>
            <a:pPr>
              <a:spcAft>
                <a:spcPts val="1000"/>
              </a:spcAft>
              <a:buSzPct val="100000"/>
            </a:pPr>
            <a:r>
              <a:rPr lang="en-GB" sz="900" dirty="0"/>
              <a:t>Uncertainty on how this may develop as a result of EU proposed changes </a:t>
            </a:r>
          </a:p>
        </p:txBody>
      </p:sp>
      <p:sp>
        <p:nvSpPr>
          <p:cNvPr id="56" name="TextBox 55"/>
          <p:cNvSpPr txBox="1"/>
          <p:nvPr/>
        </p:nvSpPr>
        <p:spPr>
          <a:xfrm>
            <a:off x="2830585" y="2238430"/>
            <a:ext cx="1664217" cy="692497"/>
          </a:xfrm>
          <a:prstGeom prst="rect">
            <a:avLst/>
          </a:prstGeom>
          <a:noFill/>
        </p:spPr>
        <p:txBody>
          <a:bodyPr wrap="square" lIns="0" tIns="0" rIns="0" bIns="0" rtlCol="0">
            <a:spAutoFit/>
          </a:bodyPr>
          <a:lstStyle/>
          <a:p>
            <a:pPr>
              <a:spcAft>
                <a:spcPts val="1000"/>
              </a:spcAft>
              <a:buSzPct val="100000"/>
            </a:pPr>
            <a:r>
              <a:rPr lang="en-GB" sz="900" dirty="0"/>
              <a:t>Currently more scrutiny on access to treaties and directives – in the future this will continue - impact could be greater level of tax on cash repatriation</a:t>
            </a:r>
            <a:endParaRPr lang="en-GB" sz="900" dirty="0" err="1"/>
          </a:p>
        </p:txBody>
      </p:sp>
      <p:sp>
        <p:nvSpPr>
          <p:cNvPr id="57" name="TextBox 56"/>
          <p:cNvSpPr txBox="1"/>
          <p:nvPr/>
        </p:nvSpPr>
        <p:spPr>
          <a:xfrm>
            <a:off x="8285559" y="5247166"/>
            <a:ext cx="1664217" cy="276999"/>
          </a:xfrm>
          <a:prstGeom prst="rect">
            <a:avLst/>
          </a:prstGeom>
          <a:noFill/>
        </p:spPr>
        <p:txBody>
          <a:bodyPr wrap="square" lIns="0" tIns="0" rIns="0" bIns="0" rtlCol="0">
            <a:spAutoFit/>
          </a:bodyPr>
          <a:lstStyle/>
          <a:p>
            <a:pPr>
              <a:spcAft>
                <a:spcPts val="1000"/>
              </a:spcAft>
              <a:buSzPct val="100000"/>
            </a:pPr>
            <a:r>
              <a:rPr lang="en-GB" sz="900" dirty="0"/>
              <a:t>Tax on exit in local jurisdictions as a result of local and treaty changes</a:t>
            </a:r>
          </a:p>
        </p:txBody>
      </p:sp>
      <p:sp>
        <p:nvSpPr>
          <p:cNvPr id="58" name="TextBox 57"/>
          <p:cNvSpPr txBox="1"/>
          <p:nvPr/>
        </p:nvSpPr>
        <p:spPr>
          <a:xfrm>
            <a:off x="3950102" y="1415533"/>
            <a:ext cx="2042941" cy="415498"/>
          </a:xfrm>
          <a:prstGeom prst="rect">
            <a:avLst/>
          </a:prstGeom>
          <a:noFill/>
        </p:spPr>
        <p:txBody>
          <a:bodyPr wrap="square" lIns="0" tIns="0" rIns="0" bIns="0" rtlCol="0">
            <a:spAutoFit/>
          </a:bodyPr>
          <a:lstStyle/>
          <a:p>
            <a:pPr>
              <a:spcAft>
                <a:spcPts val="1000"/>
              </a:spcAft>
              <a:buSzPct val="100000"/>
            </a:pPr>
            <a:r>
              <a:rPr lang="en-GB" sz="900" dirty="0"/>
              <a:t>Currently - increased uncertainty on tax outcomes due to changing legislation e.g. ATAD in Europe</a:t>
            </a:r>
            <a:endParaRPr lang="en-GB" sz="900" dirty="0" err="1"/>
          </a:p>
        </p:txBody>
      </p:sp>
      <p:sp>
        <p:nvSpPr>
          <p:cNvPr id="59" name="TextBox 58"/>
          <p:cNvSpPr txBox="1"/>
          <p:nvPr/>
        </p:nvSpPr>
        <p:spPr>
          <a:xfrm>
            <a:off x="3617278" y="1157012"/>
            <a:ext cx="5038336" cy="184666"/>
          </a:xfrm>
          <a:prstGeom prst="rect">
            <a:avLst/>
          </a:prstGeom>
          <a:noFill/>
        </p:spPr>
        <p:txBody>
          <a:bodyPr wrap="square" lIns="0" tIns="0" rIns="0" bIns="0" rtlCol="0">
            <a:spAutoFit/>
          </a:bodyPr>
          <a:lstStyle/>
          <a:p>
            <a:pPr algn="ctr">
              <a:spcAft>
                <a:spcPts val="1000"/>
              </a:spcAft>
              <a:buSzPct val="100000"/>
            </a:pPr>
            <a:r>
              <a:rPr lang="en-GB" sz="1200" b="1" dirty="0"/>
              <a:t>In the future tax outcomes may increasingly be driven by investor profile </a:t>
            </a:r>
          </a:p>
        </p:txBody>
      </p:sp>
      <p:sp>
        <p:nvSpPr>
          <p:cNvPr id="60" name="TextBox 59"/>
          <p:cNvSpPr txBox="1"/>
          <p:nvPr/>
        </p:nvSpPr>
        <p:spPr>
          <a:xfrm>
            <a:off x="7711799" y="1696394"/>
            <a:ext cx="1870213" cy="276999"/>
          </a:xfrm>
          <a:prstGeom prst="rect">
            <a:avLst/>
          </a:prstGeom>
          <a:noFill/>
        </p:spPr>
        <p:txBody>
          <a:bodyPr wrap="square" lIns="0" tIns="0" rIns="0" bIns="0" rtlCol="0">
            <a:spAutoFit/>
          </a:bodyPr>
          <a:lstStyle/>
          <a:p>
            <a:pPr>
              <a:spcAft>
                <a:spcPts val="1000"/>
              </a:spcAft>
              <a:buSzPct val="100000"/>
            </a:pPr>
            <a:r>
              <a:rPr lang="en-GB" sz="900" dirty="0"/>
              <a:t>Lux chosen for fund expertise, flexible vehicles </a:t>
            </a:r>
            <a:r>
              <a:rPr lang="en-GB" sz="900" dirty="0" err="1"/>
              <a:t>etc</a:t>
            </a:r>
          </a:p>
        </p:txBody>
      </p:sp>
    </p:spTree>
    <p:extLst>
      <p:ext uri="{BB962C8B-B14F-4D97-AF65-F5344CB8AC3E}">
        <p14:creationId xmlns:p14="http://schemas.microsoft.com/office/powerpoint/2010/main" val="598835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838" y="231095"/>
            <a:ext cx="10850562" cy="922395"/>
          </a:xfrm>
        </p:spPr>
        <p:txBody>
          <a:bodyPr/>
          <a:lstStyle/>
          <a:p>
            <a:r>
              <a:rPr lang="en-GB" dirty="0" smtClean="0"/>
              <a:t>UK Structuring</a:t>
            </a:r>
            <a:endParaRPr lang="en-GB" dirty="0"/>
          </a:p>
        </p:txBody>
      </p:sp>
      <p:sp>
        <p:nvSpPr>
          <p:cNvPr id="3" name="Content Placeholder 2"/>
          <p:cNvSpPr>
            <a:spLocks noGrp="1"/>
          </p:cNvSpPr>
          <p:nvPr>
            <p:ph idx="1"/>
          </p:nvPr>
        </p:nvSpPr>
        <p:spPr>
          <a:xfrm>
            <a:off x="731838" y="992777"/>
            <a:ext cx="10850562" cy="4900947"/>
          </a:xfrm>
        </p:spPr>
        <p:txBody>
          <a:bodyPr/>
          <a:lstStyle/>
          <a:p>
            <a:pPr marL="0" indent="0">
              <a:buNone/>
            </a:pPr>
            <a:r>
              <a:rPr lang="en-GB" sz="2400" dirty="0"/>
              <a:t>New NRCGT rules and NRL transition to CT</a:t>
            </a:r>
          </a:p>
          <a:p>
            <a:endParaRPr lang="en-GB" dirty="0"/>
          </a:p>
        </p:txBody>
      </p:sp>
      <p:grpSp>
        <p:nvGrpSpPr>
          <p:cNvPr id="4" name="Group 3"/>
          <p:cNvGrpSpPr/>
          <p:nvPr/>
        </p:nvGrpSpPr>
        <p:grpSpPr>
          <a:xfrm>
            <a:off x="1824821" y="2179522"/>
            <a:ext cx="2882432" cy="2688169"/>
            <a:chOff x="252376" y="2180942"/>
            <a:chExt cx="2882432" cy="2688169"/>
          </a:xfrm>
        </p:grpSpPr>
        <p:grpSp>
          <p:nvGrpSpPr>
            <p:cNvPr id="5" name="Group 4"/>
            <p:cNvGrpSpPr/>
            <p:nvPr/>
          </p:nvGrpSpPr>
          <p:grpSpPr>
            <a:xfrm>
              <a:off x="252376" y="2180942"/>
              <a:ext cx="2882432" cy="2688169"/>
              <a:chOff x="252376" y="2180942"/>
              <a:chExt cx="2882432" cy="2688169"/>
            </a:xfrm>
          </p:grpSpPr>
          <p:cxnSp>
            <p:nvCxnSpPr>
              <p:cNvPr id="8" name="Straight Connector 7"/>
              <p:cNvCxnSpPr>
                <a:stCxn id="12" idx="6"/>
                <a:endCxn id="10" idx="2"/>
              </p:cNvCxnSpPr>
              <p:nvPr/>
            </p:nvCxnSpPr>
            <p:spPr>
              <a:xfrm flipH="1" flipV="1">
                <a:off x="774664" y="4026747"/>
                <a:ext cx="1761" cy="322132"/>
              </a:xfrm>
              <a:prstGeom prst="line">
                <a:avLst/>
              </a:prstGeom>
            </p:spPr>
            <p:style>
              <a:lnRef idx="1">
                <a:schemeClr val="dk1"/>
              </a:lnRef>
              <a:fillRef idx="0">
                <a:schemeClr val="dk1"/>
              </a:fillRef>
              <a:effectRef idx="0">
                <a:schemeClr val="dk1"/>
              </a:effectRef>
              <a:fontRef idx="minor">
                <a:schemeClr val="tx1"/>
              </a:fontRef>
            </p:style>
          </p:cxnSp>
          <p:sp>
            <p:nvSpPr>
              <p:cNvPr id="9" name="TextBox 43"/>
              <p:cNvSpPr txBox="1">
                <a:spLocks noChangeArrowheads="1"/>
              </p:cNvSpPr>
              <p:nvPr/>
            </p:nvSpPr>
            <p:spPr bwMode="auto">
              <a:xfrm>
                <a:off x="310319" y="4746000"/>
                <a:ext cx="92868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defTabSz="914400" eaLnBrk="0" fontAlgn="base" hangingPunct="0">
                  <a:spcBef>
                    <a:spcPct val="0"/>
                  </a:spcBef>
                  <a:spcAft>
                    <a:spcPct val="0"/>
                  </a:spcAft>
                </a:pPr>
                <a:r>
                  <a:rPr lang="en-US" altLang="en-US" sz="800" dirty="0">
                    <a:solidFill>
                      <a:srgbClr val="000000"/>
                    </a:solidFill>
                    <a:latin typeface="Verdana" panose="020B0604030504040204" pitchFamily="34" charset="0"/>
                    <a:cs typeface="Times New Roman" panose="02020603050405020304" pitchFamily="18" charset="0"/>
                  </a:rPr>
                  <a:t>UK Assets</a:t>
                </a:r>
                <a:endParaRPr lang="en-US" altLang="en-US" dirty="0">
                  <a:latin typeface="Arial" panose="020B0604020202020204" pitchFamily="34" charset="0"/>
                </a:endParaRPr>
              </a:p>
            </p:txBody>
          </p:sp>
          <p:sp>
            <p:nvSpPr>
              <p:cNvPr id="10" name="Rectangle 24"/>
              <p:cNvSpPr>
                <a:spLocks noChangeArrowheads="1"/>
              </p:cNvSpPr>
              <p:nvPr/>
            </p:nvSpPr>
            <p:spPr bwMode="auto">
              <a:xfrm>
                <a:off x="252376" y="3412385"/>
                <a:ext cx="1044575" cy="614362"/>
              </a:xfrm>
              <a:prstGeom prst="rect">
                <a:avLst/>
              </a:prstGeom>
              <a:solidFill>
                <a:schemeClr val="accent3"/>
              </a:solidFill>
              <a:ln>
                <a:noFill/>
              </a:ln>
              <a:extLst/>
            </p:spPr>
            <p:txBody>
              <a:bodyPr vert="horz" wrap="square" lIns="80155" tIns="40079" rIns="80155" bIns="40079" numCol="1" anchor="ctr" anchorCtr="0" compatLnSpc="1">
                <a:prstTxWarp prst="textNoShape">
                  <a:avLst/>
                </a:prstTxWarp>
              </a:bodyPr>
              <a:lstStyle/>
              <a:p>
                <a:pPr algn="ctr" defTabSz="914400" eaLnBrk="0" fontAlgn="base" hangingPunct="0">
                  <a:spcBef>
                    <a:spcPct val="0"/>
                  </a:spcBef>
                  <a:spcAft>
                    <a:spcPct val="0"/>
                  </a:spcAft>
                </a:pPr>
                <a:r>
                  <a:rPr lang="en-US" altLang="en-US" sz="900" dirty="0">
                    <a:solidFill>
                      <a:srgbClr val="FFFFFF"/>
                    </a:solidFill>
                    <a:latin typeface="Verdana" panose="020B0604030504040204" pitchFamily="34" charset="0"/>
                    <a:ea typeface="Verdana" panose="020B0604030504040204" pitchFamily="34" charset="0"/>
                    <a:cs typeface="Verdana" panose="020B0604030504040204" pitchFamily="34" charset="0"/>
                  </a:rPr>
                  <a:t>Offshore Propco</a:t>
                </a:r>
                <a:endParaRPr lang="en-US" altLang="en-US" sz="900" dirty="0">
                  <a:latin typeface="Verdana" panose="020B0604030504040204" pitchFamily="34" charset="0"/>
                  <a:ea typeface="Verdana" panose="020B0604030504040204" pitchFamily="34" charset="0"/>
                  <a:cs typeface="Verdana" panose="020B0604030504040204" pitchFamily="34" charset="0"/>
                </a:endParaRPr>
              </a:p>
            </p:txBody>
          </p:sp>
          <p:sp>
            <p:nvSpPr>
              <p:cNvPr id="11" name="Rectangle 30"/>
              <p:cNvSpPr>
                <a:spLocks noChangeArrowheads="1"/>
              </p:cNvSpPr>
              <p:nvPr/>
            </p:nvSpPr>
            <p:spPr bwMode="auto">
              <a:xfrm>
                <a:off x="1175139" y="2180942"/>
                <a:ext cx="1044575" cy="614363"/>
              </a:xfrm>
              <a:prstGeom prst="rect">
                <a:avLst/>
              </a:prstGeom>
              <a:solidFill>
                <a:schemeClr val="accent1"/>
              </a:solidFill>
              <a:ln w="25400">
                <a:noFill/>
                <a:miter lim="800000"/>
                <a:headEnd/>
                <a:tailEnd/>
              </a:ln>
            </p:spPr>
            <p:txBody>
              <a:bodyPr vert="horz" wrap="square" lIns="80155" tIns="40079" rIns="80155" bIns="40079" numCol="1" anchor="ctr" anchorCtr="0" compatLnSpc="1">
                <a:prstTxWarp prst="textNoShape">
                  <a:avLst/>
                </a:prstTxWarp>
              </a:bodyPr>
              <a:lstStyle/>
              <a:p>
                <a:pPr algn="ctr" defTabSz="914400" eaLnBrk="0" fontAlgn="base" hangingPunct="0">
                  <a:spcBef>
                    <a:spcPct val="0"/>
                  </a:spcBef>
                  <a:spcAft>
                    <a:spcPct val="0"/>
                  </a:spcAft>
                </a:pPr>
                <a:r>
                  <a:rPr lang="en-US" altLang="en-US" sz="900" dirty="0">
                    <a:solidFill>
                      <a:srgbClr val="FFFFFF"/>
                    </a:solidFill>
                    <a:latin typeface="Verdana" panose="020B0604030504040204" pitchFamily="34" charset="0"/>
                    <a:ea typeface="Times New Roman" panose="02020603050405020304" pitchFamily="18" charset="0"/>
                    <a:cs typeface="Times New Roman" panose="02020603050405020304" pitchFamily="18" charset="0"/>
                  </a:rPr>
                  <a:t>Jersey/Lux Holdco</a:t>
                </a:r>
                <a:endParaRPr lang="en-US" altLang="en-US" dirty="0">
                  <a:latin typeface="Arial" panose="020B0604020202020204" pitchFamily="34" charset="0"/>
                </a:endParaRPr>
              </a:p>
            </p:txBody>
          </p:sp>
          <p:sp>
            <p:nvSpPr>
              <p:cNvPr id="12" name="Freeform 11"/>
              <p:cNvSpPr>
                <a:spLocks noChangeAspect="1" noEditPoints="1"/>
              </p:cNvSpPr>
              <p:nvPr/>
            </p:nvSpPr>
            <p:spPr bwMode="auto">
              <a:xfrm>
                <a:off x="575765" y="4348879"/>
                <a:ext cx="401320" cy="395605"/>
              </a:xfrm>
              <a:custGeom>
                <a:avLst/>
                <a:gdLst>
                  <a:gd name="T0" fmla="*/ 213 w 512"/>
                  <a:gd name="T1" fmla="*/ 245 h 512"/>
                  <a:gd name="T2" fmla="*/ 192 w 512"/>
                  <a:gd name="T3" fmla="*/ 266 h 512"/>
                  <a:gd name="T4" fmla="*/ 320 w 512"/>
                  <a:gd name="T5" fmla="*/ 245 h 512"/>
                  <a:gd name="T6" fmla="*/ 298 w 512"/>
                  <a:gd name="T7" fmla="*/ 266 h 512"/>
                  <a:gd name="T8" fmla="*/ 320 w 512"/>
                  <a:gd name="T9" fmla="*/ 245 h 512"/>
                  <a:gd name="T10" fmla="*/ 256 w 512"/>
                  <a:gd name="T11" fmla="*/ 512 h 512"/>
                  <a:gd name="T12" fmla="*/ 256 w 512"/>
                  <a:gd name="T13" fmla="*/ 0 h 512"/>
                  <a:gd name="T14" fmla="*/ 412 w 512"/>
                  <a:gd name="T15" fmla="*/ 226 h 512"/>
                  <a:gd name="T16" fmla="*/ 249 w 512"/>
                  <a:gd name="T17" fmla="*/ 98 h 512"/>
                  <a:gd name="T18" fmla="*/ 96 w 512"/>
                  <a:gd name="T19" fmla="*/ 238 h 512"/>
                  <a:gd name="T20" fmla="*/ 128 w 512"/>
                  <a:gd name="T21" fmla="*/ 245 h 512"/>
                  <a:gd name="T22" fmla="*/ 138 w 512"/>
                  <a:gd name="T23" fmla="*/ 394 h 512"/>
                  <a:gd name="T24" fmla="*/ 245 w 512"/>
                  <a:gd name="T25" fmla="*/ 384 h 512"/>
                  <a:gd name="T26" fmla="*/ 266 w 512"/>
                  <a:gd name="T27" fmla="*/ 330 h 512"/>
                  <a:gd name="T28" fmla="*/ 277 w 512"/>
                  <a:gd name="T29" fmla="*/ 394 h 512"/>
                  <a:gd name="T30" fmla="*/ 384 w 512"/>
                  <a:gd name="T31" fmla="*/ 384 h 512"/>
                  <a:gd name="T32" fmla="*/ 405 w 512"/>
                  <a:gd name="T33" fmla="*/ 245 h 512"/>
                  <a:gd name="T34" fmla="*/ 412 w 512"/>
                  <a:gd name="T35" fmla="*/ 226 h 512"/>
                  <a:gd name="T36" fmla="*/ 376 w 512"/>
                  <a:gd name="T37" fmla="*/ 224 h 512"/>
                  <a:gd name="T38" fmla="*/ 362 w 512"/>
                  <a:gd name="T39" fmla="*/ 234 h 512"/>
                  <a:gd name="T40" fmla="*/ 288 w 512"/>
                  <a:gd name="T41" fmla="*/ 373 h 512"/>
                  <a:gd name="T42" fmla="*/ 277 w 512"/>
                  <a:gd name="T43" fmla="*/ 309 h 512"/>
                  <a:gd name="T44" fmla="*/ 224 w 512"/>
                  <a:gd name="T45" fmla="*/ 320 h 512"/>
                  <a:gd name="T46" fmla="*/ 149 w 512"/>
                  <a:gd name="T47" fmla="*/ 373 h 512"/>
                  <a:gd name="T48" fmla="*/ 138 w 512"/>
                  <a:gd name="T49" fmla="*/ 224 h 512"/>
                  <a:gd name="T50" fmla="*/ 256 w 512"/>
                  <a:gd name="T51" fmla="*/ 120 h 512"/>
                  <a:gd name="T52" fmla="*/ 224 w 512"/>
                  <a:gd name="T53" fmla="*/ 224 h 512"/>
                  <a:gd name="T54" fmla="*/ 170 w 512"/>
                  <a:gd name="T55" fmla="*/ 234 h 512"/>
                  <a:gd name="T56" fmla="*/ 181 w 512"/>
                  <a:gd name="T57" fmla="*/ 288 h 512"/>
                  <a:gd name="T58" fmla="*/ 234 w 512"/>
                  <a:gd name="T59" fmla="*/ 277 h 512"/>
                  <a:gd name="T60" fmla="*/ 277 w 512"/>
                  <a:gd name="T61" fmla="*/ 277 h 512"/>
                  <a:gd name="T62" fmla="*/ 330 w 512"/>
                  <a:gd name="T63" fmla="*/ 288 h 512"/>
                  <a:gd name="T64" fmla="*/ 341 w 512"/>
                  <a:gd name="T65" fmla="*/ 234 h 512"/>
                  <a:gd name="T66" fmla="*/ 288 w 512"/>
                  <a:gd name="T67" fmla="*/ 224 h 512"/>
                  <a:gd name="T68" fmla="*/ 277 w 512"/>
                  <a:gd name="T69"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192" y="245"/>
                    </a:moveTo>
                    <a:cubicBezTo>
                      <a:pt x="213" y="245"/>
                      <a:pt x="213" y="245"/>
                      <a:pt x="213" y="245"/>
                    </a:cubicBezTo>
                    <a:cubicBezTo>
                      <a:pt x="213" y="266"/>
                      <a:pt x="213" y="266"/>
                      <a:pt x="213" y="266"/>
                    </a:cubicBezTo>
                    <a:cubicBezTo>
                      <a:pt x="192" y="266"/>
                      <a:pt x="192" y="266"/>
                      <a:pt x="192" y="266"/>
                    </a:cubicBezTo>
                    <a:lnTo>
                      <a:pt x="192" y="245"/>
                    </a:lnTo>
                    <a:close/>
                    <a:moveTo>
                      <a:pt x="320" y="245"/>
                    </a:moveTo>
                    <a:cubicBezTo>
                      <a:pt x="298" y="245"/>
                      <a:pt x="298" y="245"/>
                      <a:pt x="298" y="245"/>
                    </a:cubicBezTo>
                    <a:cubicBezTo>
                      <a:pt x="298" y="266"/>
                      <a:pt x="298" y="266"/>
                      <a:pt x="298" y="266"/>
                    </a:cubicBezTo>
                    <a:cubicBezTo>
                      <a:pt x="320" y="266"/>
                      <a:pt x="320" y="266"/>
                      <a:pt x="320" y="266"/>
                    </a:cubicBezTo>
                    <a:lnTo>
                      <a:pt x="320" y="245"/>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2" y="226"/>
                    </a:moveTo>
                    <a:cubicBezTo>
                      <a:pt x="263" y="98"/>
                      <a:pt x="263" y="98"/>
                      <a:pt x="263" y="98"/>
                    </a:cubicBezTo>
                    <a:cubicBezTo>
                      <a:pt x="259" y="95"/>
                      <a:pt x="253" y="95"/>
                      <a:pt x="249" y="98"/>
                    </a:cubicBezTo>
                    <a:cubicBezTo>
                      <a:pt x="99" y="226"/>
                      <a:pt x="99" y="226"/>
                      <a:pt x="99" y="226"/>
                    </a:cubicBezTo>
                    <a:cubicBezTo>
                      <a:pt x="96" y="229"/>
                      <a:pt x="95" y="234"/>
                      <a:pt x="96" y="238"/>
                    </a:cubicBezTo>
                    <a:cubicBezTo>
                      <a:pt x="98" y="242"/>
                      <a:pt x="102" y="245"/>
                      <a:pt x="106" y="245"/>
                    </a:cubicBezTo>
                    <a:cubicBezTo>
                      <a:pt x="128" y="245"/>
                      <a:pt x="128" y="245"/>
                      <a:pt x="128" y="245"/>
                    </a:cubicBezTo>
                    <a:cubicBezTo>
                      <a:pt x="128" y="384"/>
                      <a:pt x="128" y="384"/>
                      <a:pt x="128" y="384"/>
                    </a:cubicBezTo>
                    <a:cubicBezTo>
                      <a:pt x="128" y="390"/>
                      <a:pt x="132" y="394"/>
                      <a:pt x="138" y="394"/>
                    </a:cubicBezTo>
                    <a:cubicBezTo>
                      <a:pt x="234" y="394"/>
                      <a:pt x="234" y="394"/>
                      <a:pt x="234" y="394"/>
                    </a:cubicBezTo>
                    <a:cubicBezTo>
                      <a:pt x="240" y="394"/>
                      <a:pt x="245" y="390"/>
                      <a:pt x="245" y="384"/>
                    </a:cubicBezTo>
                    <a:cubicBezTo>
                      <a:pt x="245" y="330"/>
                      <a:pt x="245" y="330"/>
                      <a:pt x="245" y="330"/>
                    </a:cubicBezTo>
                    <a:cubicBezTo>
                      <a:pt x="266" y="330"/>
                      <a:pt x="266" y="330"/>
                      <a:pt x="266" y="330"/>
                    </a:cubicBezTo>
                    <a:cubicBezTo>
                      <a:pt x="266" y="384"/>
                      <a:pt x="266" y="384"/>
                      <a:pt x="266" y="384"/>
                    </a:cubicBezTo>
                    <a:cubicBezTo>
                      <a:pt x="266" y="390"/>
                      <a:pt x="271" y="394"/>
                      <a:pt x="277" y="394"/>
                    </a:cubicBezTo>
                    <a:cubicBezTo>
                      <a:pt x="373" y="394"/>
                      <a:pt x="373" y="394"/>
                      <a:pt x="373" y="394"/>
                    </a:cubicBezTo>
                    <a:cubicBezTo>
                      <a:pt x="379" y="394"/>
                      <a:pt x="384" y="390"/>
                      <a:pt x="384" y="384"/>
                    </a:cubicBezTo>
                    <a:cubicBezTo>
                      <a:pt x="384" y="245"/>
                      <a:pt x="384" y="245"/>
                      <a:pt x="384" y="245"/>
                    </a:cubicBezTo>
                    <a:cubicBezTo>
                      <a:pt x="405" y="245"/>
                      <a:pt x="405" y="245"/>
                      <a:pt x="405" y="245"/>
                    </a:cubicBezTo>
                    <a:cubicBezTo>
                      <a:pt x="409" y="245"/>
                      <a:pt x="413" y="242"/>
                      <a:pt x="415" y="238"/>
                    </a:cubicBezTo>
                    <a:cubicBezTo>
                      <a:pt x="417" y="234"/>
                      <a:pt x="415" y="229"/>
                      <a:pt x="412" y="226"/>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moveTo>
                      <a:pt x="234" y="234"/>
                    </a:moveTo>
                    <a:cubicBezTo>
                      <a:pt x="234" y="228"/>
                      <a:pt x="230" y="224"/>
                      <a:pt x="224" y="224"/>
                    </a:cubicBezTo>
                    <a:cubicBezTo>
                      <a:pt x="181" y="224"/>
                      <a:pt x="181" y="224"/>
                      <a:pt x="181" y="224"/>
                    </a:cubicBezTo>
                    <a:cubicBezTo>
                      <a:pt x="175" y="224"/>
                      <a:pt x="170" y="228"/>
                      <a:pt x="170" y="234"/>
                    </a:cubicBezTo>
                    <a:cubicBezTo>
                      <a:pt x="170" y="277"/>
                      <a:pt x="170" y="277"/>
                      <a:pt x="170" y="277"/>
                    </a:cubicBezTo>
                    <a:cubicBezTo>
                      <a:pt x="170" y="283"/>
                      <a:pt x="175" y="288"/>
                      <a:pt x="181" y="288"/>
                    </a:cubicBezTo>
                    <a:cubicBezTo>
                      <a:pt x="224" y="288"/>
                      <a:pt x="224" y="288"/>
                      <a:pt x="224" y="288"/>
                    </a:cubicBezTo>
                    <a:cubicBezTo>
                      <a:pt x="230" y="288"/>
                      <a:pt x="234" y="283"/>
                      <a:pt x="234" y="277"/>
                    </a:cubicBezTo>
                    <a:lnTo>
                      <a:pt x="234" y="234"/>
                    </a:lnTo>
                    <a:close/>
                    <a:moveTo>
                      <a:pt x="277" y="277"/>
                    </a:moveTo>
                    <a:cubicBezTo>
                      <a:pt x="277" y="283"/>
                      <a:pt x="282" y="288"/>
                      <a:pt x="288" y="288"/>
                    </a:cubicBezTo>
                    <a:cubicBezTo>
                      <a:pt x="330" y="288"/>
                      <a:pt x="330" y="288"/>
                      <a:pt x="330" y="288"/>
                    </a:cubicBezTo>
                    <a:cubicBezTo>
                      <a:pt x="336" y="288"/>
                      <a:pt x="341" y="283"/>
                      <a:pt x="341" y="277"/>
                    </a:cubicBezTo>
                    <a:cubicBezTo>
                      <a:pt x="341" y="234"/>
                      <a:pt x="341" y="234"/>
                      <a:pt x="341" y="234"/>
                    </a:cubicBezTo>
                    <a:cubicBezTo>
                      <a:pt x="341" y="228"/>
                      <a:pt x="336" y="224"/>
                      <a:pt x="330" y="224"/>
                    </a:cubicBezTo>
                    <a:cubicBezTo>
                      <a:pt x="288" y="224"/>
                      <a:pt x="288" y="224"/>
                      <a:pt x="288" y="224"/>
                    </a:cubicBezTo>
                    <a:cubicBezTo>
                      <a:pt x="282" y="224"/>
                      <a:pt x="277" y="228"/>
                      <a:pt x="277" y="234"/>
                    </a:cubicBezTo>
                    <a:lnTo>
                      <a:pt x="277" y="277"/>
                    </a:lnTo>
                    <a:close/>
                  </a:path>
                </a:pathLst>
              </a:custGeom>
              <a:solidFill>
                <a:schemeClr val="accent6"/>
              </a:solidFill>
              <a:ln>
                <a:noFill/>
              </a:ln>
              <a:extLst/>
            </p:spPr>
            <p:txBody>
              <a:bodyPr vert="horz" wrap="square" lIns="80155" tIns="40078" rIns="80155" bIns="40078" numCol="1" anchor="t" anchorCtr="0" compatLnSpc="1">
                <a:prstTxWarp prst="textNoShape">
                  <a:avLst/>
                </a:prstTxWarp>
              </a:bodyPr>
              <a:lstStyle/>
              <a:p>
                <a:endParaRPr lang="en-GB"/>
              </a:p>
            </p:txBody>
          </p:sp>
          <p:sp>
            <p:nvSpPr>
              <p:cNvPr id="13" name="Freeform 12"/>
              <p:cNvSpPr>
                <a:spLocks noChangeAspect="1" noEditPoints="1"/>
              </p:cNvSpPr>
              <p:nvPr/>
            </p:nvSpPr>
            <p:spPr bwMode="auto">
              <a:xfrm>
                <a:off x="2411860" y="4348878"/>
                <a:ext cx="401320" cy="395605"/>
              </a:xfrm>
              <a:custGeom>
                <a:avLst/>
                <a:gdLst>
                  <a:gd name="T0" fmla="*/ 213 w 512"/>
                  <a:gd name="T1" fmla="*/ 245 h 512"/>
                  <a:gd name="T2" fmla="*/ 192 w 512"/>
                  <a:gd name="T3" fmla="*/ 266 h 512"/>
                  <a:gd name="T4" fmla="*/ 320 w 512"/>
                  <a:gd name="T5" fmla="*/ 245 h 512"/>
                  <a:gd name="T6" fmla="*/ 298 w 512"/>
                  <a:gd name="T7" fmla="*/ 266 h 512"/>
                  <a:gd name="T8" fmla="*/ 320 w 512"/>
                  <a:gd name="T9" fmla="*/ 245 h 512"/>
                  <a:gd name="T10" fmla="*/ 256 w 512"/>
                  <a:gd name="T11" fmla="*/ 512 h 512"/>
                  <a:gd name="T12" fmla="*/ 256 w 512"/>
                  <a:gd name="T13" fmla="*/ 0 h 512"/>
                  <a:gd name="T14" fmla="*/ 412 w 512"/>
                  <a:gd name="T15" fmla="*/ 226 h 512"/>
                  <a:gd name="T16" fmla="*/ 249 w 512"/>
                  <a:gd name="T17" fmla="*/ 98 h 512"/>
                  <a:gd name="T18" fmla="*/ 96 w 512"/>
                  <a:gd name="T19" fmla="*/ 238 h 512"/>
                  <a:gd name="T20" fmla="*/ 128 w 512"/>
                  <a:gd name="T21" fmla="*/ 245 h 512"/>
                  <a:gd name="T22" fmla="*/ 138 w 512"/>
                  <a:gd name="T23" fmla="*/ 394 h 512"/>
                  <a:gd name="T24" fmla="*/ 245 w 512"/>
                  <a:gd name="T25" fmla="*/ 384 h 512"/>
                  <a:gd name="T26" fmla="*/ 266 w 512"/>
                  <a:gd name="T27" fmla="*/ 330 h 512"/>
                  <a:gd name="T28" fmla="*/ 277 w 512"/>
                  <a:gd name="T29" fmla="*/ 394 h 512"/>
                  <a:gd name="T30" fmla="*/ 384 w 512"/>
                  <a:gd name="T31" fmla="*/ 384 h 512"/>
                  <a:gd name="T32" fmla="*/ 405 w 512"/>
                  <a:gd name="T33" fmla="*/ 245 h 512"/>
                  <a:gd name="T34" fmla="*/ 412 w 512"/>
                  <a:gd name="T35" fmla="*/ 226 h 512"/>
                  <a:gd name="T36" fmla="*/ 376 w 512"/>
                  <a:gd name="T37" fmla="*/ 224 h 512"/>
                  <a:gd name="T38" fmla="*/ 362 w 512"/>
                  <a:gd name="T39" fmla="*/ 234 h 512"/>
                  <a:gd name="T40" fmla="*/ 288 w 512"/>
                  <a:gd name="T41" fmla="*/ 373 h 512"/>
                  <a:gd name="T42" fmla="*/ 277 w 512"/>
                  <a:gd name="T43" fmla="*/ 309 h 512"/>
                  <a:gd name="T44" fmla="*/ 224 w 512"/>
                  <a:gd name="T45" fmla="*/ 320 h 512"/>
                  <a:gd name="T46" fmla="*/ 149 w 512"/>
                  <a:gd name="T47" fmla="*/ 373 h 512"/>
                  <a:gd name="T48" fmla="*/ 138 w 512"/>
                  <a:gd name="T49" fmla="*/ 224 h 512"/>
                  <a:gd name="T50" fmla="*/ 256 w 512"/>
                  <a:gd name="T51" fmla="*/ 120 h 512"/>
                  <a:gd name="T52" fmla="*/ 224 w 512"/>
                  <a:gd name="T53" fmla="*/ 224 h 512"/>
                  <a:gd name="T54" fmla="*/ 170 w 512"/>
                  <a:gd name="T55" fmla="*/ 234 h 512"/>
                  <a:gd name="T56" fmla="*/ 181 w 512"/>
                  <a:gd name="T57" fmla="*/ 288 h 512"/>
                  <a:gd name="T58" fmla="*/ 234 w 512"/>
                  <a:gd name="T59" fmla="*/ 277 h 512"/>
                  <a:gd name="T60" fmla="*/ 277 w 512"/>
                  <a:gd name="T61" fmla="*/ 277 h 512"/>
                  <a:gd name="T62" fmla="*/ 330 w 512"/>
                  <a:gd name="T63" fmla="*/ 288 h 512"/>
                  <a:gd name="T64" fmla="*/ 341 w 512"/>
                  <a:gd name="T65" fmla="*/ 234 h 512"/>
                  <a:gd name="T66" fmla="*/ 288 w 512"/>
                  <a:gd name="T67" fmla="*/ 224 h 512"/>
                  <a:gd name="T68" fmla="*/ 277 w 512"/>
                  <a:gd name="T69"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192" y="245"/>
                    </a:moveTo>
                    <a:cubicBezTo>
                      <a:pt x="213" y="245"/>
                      <a:pt x="213" y="245"/>
                      <a:pt x="213" y="245"/>
                    </a:cubicBezTo>
                    <a:cubicBezTo>
                      <a:pt x="213" y="266"/>
                      <a:pt x="213" y="266"/>
                      <a:pt x="213" y="266"/>
                    </a:cubicBezTo>
                    <a:cubicBezTo>
                      <a:pt x="192" y="266"/>
                      <a:pt x="192" y="266"/>
                      <a:pt x="192" y="266"/>
                    </a:cubicBezTo>
                    <a:lnTo>
                      <a:pt x="192" y="245"/>
                    </a:lnTo>
                    <a:close/>
                    <a:moveTo>
                      <a:pt x="320" y="245"/>
                    </a:moveTo>
                    <a:cubicBezTo>
                      <a:pt x="298" y="245"/>
                      <a:pt x="298" y="245"/>
                      <a:pt x="298" y="245"/>
                    </a:cubicBezTo>
                    <a:cubicBezTo>
                      <a:pt x="298" y="266"/>
                      <a:pt x="298" y="266"/>
                      <a:pt x="298" y="266"/>
                    </a:cubicBezTo>
                    <a:cubicBezTo>
                      <a:pt x="320" y="266"/>
                      <a:pt x="320" y="266"/>
                      <a:pt x="320" y="266"/>
                    </a:cubicBezTo>
                    <a:lnTo>
                      <a:pt x="320" y="245"/>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2" y="226"/>
                    </a:moveTo>
                    <a:cubicBezTo>
                      <a:pt x="263" y="98"/>
                      <a:pt x="263" y="98"/>
                      <a:pt x="263" y="98"/>
                    </a:cubicBezTo>
                    <a:cubicBezTo>
                      <a:pt x="259" y="95"/>
                      <a:pt x="253" y="95"/>
                      <a:pt x="249" y="98"/>
                    </a:cubicBezTo>
                    <a:cubicBezTo>
                      <a:pt x="99" y="226"/>
                      <a:pt x="99" y="226"/>
                      <a:pt x="99" y="226"/>
                    </a:cubicBezTo>
                    <a:cubicBezTo>
                      <a:pt x="96" y="229"/>
                      <a:pt x="95" y="234"/>
                      <a:pt x="96" y="238"/>
                    </a:cubicBezTo>
                    <a:cubicBezTo>
                      <a:pt x="98" y="242"/>
                      <a:pt x="102" y="245"/>
                      <a:pt x="106" y="245"/>
                    </a:cubicBezTo>
                    <a:cubicBezTo>
                      <a:pt x="128" y="245"/>
                      <a:pt x="128" y="245"/>
                      <a:pt x="128" y="245"/>
                    </a:cubicBezTo>
                    <a:cubicBezTo>
                      <a:pt x="128" y="384"/>
                      <a:pt x="128" y="384"/>
                      <a:pt x="128" y="384"/>
                    </a:cubicBezTo>
                    <a:cubicBezTo>
                      <a:pt x="128" y="390"/>
                      <a:pt x="132" y="394"/>
                      <a:pt x="138" y="394"/>
                    </a:cubicBezTo>
                    <a:cubicBezTo>
                      <a:pt x="234" y="394"/>
                      <a:pt x="234" y="394"/>
                      <a:pt x="234" y="394"/>
                    </a:cubicBezTo>
                    <a:cubicBezTo>
                      <a:pt x="240" y="394"/>
                      <a:pt x="245" y="390"/>
                      <a:pt x="245" y="384"/>
                    </a:cubicBezTo>
                    <a:cubicBezTo>
                      <a:pt x="245" y="330"/>
                      <a:pt x="245" y="330"/>
                      <a:pt x="245" y="330"/>
                    </a:cubicBezTo>
                    <a:cubicBezTo>
                      <a:pt x="266" y="330"/>
                      <a:pt x="266" y="330"/>
                      <a:pt x="266" y="330"/>
                    </a:cubicBezTo>
                    <a:cubicBezTo>
                      <a:pt x="266" y="384"/>
                      <a:pt x="266" y="384"/>
                      <a:pt x="266" y="384"/>
                    </a:cubicBezTo>
                    <a:cubicBezTo>
                      <a:pt x="266" y="390"/>
                      <a:pt x="271" y="394"/>
                      <a:pt x="277" y="394"/>
                    </a:cubicBezTo>
                    <a:cubicBezTo>
                      <a:pt x="373" y="394"/>
                      <a:pt x="373" y="394"/>
                      <a:pt x="373" y="394"/>
                    </a:cubicBezTo>
                    <a:cubicBezTo>
                      <a:pt x="379" y="394"/>
                      <a:pt x="384" y="390"/>
                      <a:pt x="384" y="384"/>
                    </a:cubicBezTo>
                    <a:cubicBezTo>
                      <a:pt x="384" y="245"/>
                      <a:pt x="384" y="245"/>
                      <a:pt x="384" y="245"/>
                    </a:cubicBezTo>
                    <a:cubicBezTo>
                      <a:pt x="405" y="245"/>
                      <a:pt x="405" y="245"/>
                      <a:pt x="405" y="245"/>
                    </a:cubicBezTo>
                    <a:cubicBezTo>
                      <a:pt x="409" y="245"/>
                      <a:pt x="413" y="242"/>
                      <a:pt x="415" y="238"/>
                    </a:cubicBezTo>
                    <a:cubicBezTo>
                      <a:pt x="417" y="234"/>
                      <a:pt x="415" y="229"/>
                      <a:pt x="412" y="226"/>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moveTo>
                      <a:pt x="234" y="234"/>
                    </a:moveTo>
                    <a:cubicBezTo>
                      <a:pt x="234" y="228"/>
                      <a:pt x="230" y="224"/>
                      <a:pt x="224" y="224"/>
                    </a:cubicBezTo>
                    <a:cubicBezTo>
                      <a:pt x="181" y="224"/>
                      <a:pt x="181" y="224"/>
                      <a:pt x="181" y="224"/>
                    </a:cubicBezTo>
                    <a:cubicBezTo>
                      <a:pt x="175" y="224"/>
                      <a:pt x="170" y="228"/>
                      <a:pt x="170" y="234"/>
                    </a:cubicBezTo>
                    <a:cubicBezTo>
                      <a:pt x="170" y="277"/>
                      <a:pt x="170" y="277"/>
                      <a:pt x="170" y="277"/>
                    </a:cubicBezTo>
                    <a:cubicBezTo>
                      <a:pt x="170" y="283"/>
                      <a:pt x="175" y="288"/>
                      <a:pt x="181" y="288"/>
                    </a:cubicBezTo>
                    <a:cubicBezTo>
                      <a:pt x="224" y="288"/>
                      <a:pt x="224" y="288"/>
                      <a:pt x="224" y="288"/>
                    </a:cubicBezTo>
                    <a:cubicBezTo>
                      <a:pt x="230" y="288"/>
                      <a:pt x="234" y="283"/>
                      <a:pt x="234" y="277"/>
                    </a:cubicBezTo>
                    <a:lnTo>
                      <a:pt x="234" y="234"/>
                    </a:lnTo>
                    <a:close/>
                    <a:moveTo>
                      <a:pt x="277" y="277"/>
                    </a:moveTo>
                    <a:cubicBezTo>
                      <a:pt x="277" y="283"/>
                      <a:pt x="282" y="288"/>
                      <a:pt x="288" y="288"/>
                    </a:cubicBezTo>
                    <a:cubicBezTo>
                      <a:pt x="330" y="288"/>
                      <a:pt x="330" y="288"/>
                      <a:pt x="330" y="288"/>
                    </a:cubicBezTo>
                    <a:cubicBezTo>
                      <a:pt x="336" y="288"/>
                      <a:pt x="341" y="283"/>
                      <a:pt x="341" y="277"/>
                    </a:cubicBezTo>
                    <a:cubicBezTo>
                      <a:pt x="341" y="234"/>
                      <a:pt x="341" y="234"/>
                      <a:pt x="341" y="234"/>
                    </a:cubicBezTo>
                    <a:cubicBezTo>
                      <a:pt x="341" y="228"/>
                      <a:pt x="336" y="224"/>
                      <a:pt x="330" y="224"/>
                    </a:cubicBezTo>
                    <a:cubicBezTo>
                      <a:pt x="288" y="224"/>
                      <a:pt x="288" y="224"/>
                      <a:pt x="288" y="224"/>
                    </a:cubicBezTo>
                    <a:cubicBezTo>
                      <a:pt x="282" y="224"/>
                      <a:pt x="277" y="228"/>
                      <a:pt x="277" y="234"/>
                    </a:cubicBezTo>
                    <a:lnTo>
                      <a:pt x="277" y="277"/>
                    </a:lnTo>
                    <a:close/>
                  </a:path>
                </a:pathLst>
              </a:custGeom>
              <a:solidFill>
                <a:schemeClr val="accent6"/>
              </a:solidFill>
              <a:ln>
                <a:noFill/>
              </a:ln>
              <a:extLst/>
            </p:spPr>
            <p:txBody>
              <a:bodyPr vert="horz" wrap="square" lIns="80155" tIns="40078" rIns="80155" bIns="40078" numCol="1" anchor="t" anchorCtr="0" compatLnSpc="1">
                <a:prstTxWarp prst="textNoShape">
                  <a:avLst/>
                </a:prstTxWarp>
              </a:bodyPr>
              <a:lstStyle/>
              <a:p>
                <a:endParaRPr lang="en-GB"/>
              </a:p>
            </p:txBody>
          </p:sp>
          <p:cxnSp>
            <p:nvCxnSpPr>
              <p:cNvPr id="14" name="Straight Connector 13"/>
              <p:cNvCxnSpPr>
                <a:stCxn id="13" idx="6"/>
                <a:endCxn id="19" idx="4"/>
              </p:cNvCxnSpPr>
              <p:nvPr/>
            </p:nvCxnSpPr>
            <p:spPr>
              <a:xfrm flipV="1">
                <a:off x="2612520" y="4006315"/>
                <a:ext cx="1" cy="342563"/>
              </a:xfrm>
              <a:prstGeom prst="line">
                <a:avLst/>
              </a:prstGeom>
            </p:spPr>
            <p:style>
              <a:lnRef idx="1">
                <a:schemeClr val="dk1"/>
              </a:lnRef>
              <a:fillRef idx="0">
                <a:schemeClr val="dk1"/>
              </a:fillRef>
              <a:effectRef idx="0">
                <a:schemeClr val="dk1"/>
              </a:effectRef>
              <a:fontRef idx="minor">
                <a:schemeClr val="tx1"/>
              </a:fontRef>
            </p:style>
          </p:cxnSp>
          <p:sp>
            <p:nvSpPr>
              <p:cNvPr id="15" name="TextBox 14"/>
              <p:cNvSpPr txBox="1">
                <a:spLocks noChangeArrowheads="1"/>
              </p:cNvSpPr>
              <p:nvPr/>
            </p:nvSpPr>
            <p:spPr bwMode="auto">
              <a:xfrm>
                <a:off x="2148176" y="4744483"/>
                <a:ext cx="92868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defTabSz="914400" eaLnBrk="0" fontAlgn="base" hangingPunct="0">
                  <a:spcBef>
                    <a:spcPct val="0"/>
                  </a:spcBef>
                  <a:spcAft>
                    <a:spcPct val="0"/>
                  </a:spcAft>
                </a:pPr>
                <a:r>
                  <a:rPr lang="en-US" altLang="en-US" sz="800" dirty="0">
                    <a:solidFill>
                      <a:srgbClr val="000000"/>
                    </a:solidFill>
                    <a:latin typeface="Verdana" panose="020B0604030504040204" pitchFamily="34" charset="0"/>
                    <a:cs typeface="Times New Roman" panose="02020603050405020304" pitchFamily="18" charset="0"/>
                  </a:rPr>
                  <a:t>UK Assets</a:t>
                </a:r>
                <a:endParaRPr lang="en-US" altLang="en-US" dirty="0">
                  <a:latin typeface="Arial" panose="020B0604020202020204" pitchFamily="34" charset="0"/>
                </a:endParaRPr>
              </a:p>
            </p:txBody>
          </p:sp>
          <p:grpSp>
            <p:nvGrpSpPr>
              <p:cNvPr id="16" name="Group 15"/>
              <p:cNvGrpSpPr/>
              <p:nvPr/>
            </p:nvGrpSpPr>
            <p:grpSpPr>
              <a:xfrm>
                <a:off x="2090233" y="3414834"/>
                <a:ext cx="1044575" cy="591481"/>
                <a:chOff x="6878659" y="3660609"/>
                <a:chExt cx="1044575" cy="591481"/>
              </a:xfrm>
            </p:grpSpPr>
            <p:sp>
              <p:nvSpPr>
                <p:cNvPr id="19" name="Oval 18"/>
                <p:cNvSpPr/>
                <p:nvPr/>
              </p:nvSpPr>
              <p:spPr bwMode="gray">
                <a:xfrm>
                  <a:off x="6878659" y="3660609"/>
                  <a:ext cx="1044575" cy="591481"/>
                </a:xfrm>
                <a:prstGeom prst="ellipse">
                  <a:avLst/>
                </a:prstGeom>
                <a:solidFill>
                  <a:schemeClr val="accent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err="1">
                    <a:solidFill>
                      <a:schemeClr val="bg1"/>
                    </a:solidFill>
                  </a:endParaRPr>
                </a:p>
              </p:txBody>
            </p:sp>
            <p:sp>
              <p:nvSpPr>
                <p:cNvPr id="20" name="TextBox 19"/>
                <p:cNvSpPr txBox="1"/>
                <p:nvPr/>
              </p:nvSpPr>
              <p:spPr>
                <a:xfrm>
                  <a:off x="7255323" y="3888248"/>
                  <a:ext cx="346281" cy="138499"/>
                </a:xfrm>
                <a:prstGeom prst="rect">
                  <a:avLst/>
                </a:prstGeom>
                <a:noFill/>
              </p:spPr>
              <p:txBody>
                <a:bodyPr wrap="square" lIns="0" tIns="0" rIns="0" bIns="0" rtlCol="0">
                  <a:spAutoFit/>
                </a:bodyPr>
                <a:lstStyle/>
                <a:p>
                  <a:pPr>
                    <a:spcAft>
                      <a:spcPts val="1000"/>
                    </a:spcAft>
                    <a:buSzPct val="100000"/>
                  </a:pPr>
                  <a:r>
                    <a:rPr lang="en-GB" sz="900" dirty="0">
                      <a:solidFill>
                        <a:schemeClr val="bg1"/>
                      </a:solidFill>
                    </a:rPr>
                    <a:t>JPUT</a:t>
                  </a:r>
                  <a:endParaRPr lang="en-GB" sz="900" dirty="0" err="1">
                    <a:solidFill>
                      <a:schemeClr val="bg1"/>
                    </a:solidFill>
                  </a:endParaRPr>
                </a:p>
              </p:txBody>
            </p:sp>
          </p:grpSp>
          <p:cxnSp>
            <p:nvCxnSpPr>
              <p:cNvPr id="17" name="Elbow Connector 16"/>
              <p:cNvCxnSpPr>
                <a:stCxn id="11" idx="2"/>
                <a:endCxn id="19" idx="0"/>
              </p:cNvCxnSpPr>
              <p:nvPr/>
            </p:nvCxnSpPr>
            <p:spPr>
              <a:xfrm rot="16200000" flipH="1">
                <a:off x="1845210" y="2647522"/>
                <a:ext cx="619529" cy="915094"/>
              </a:xfrm>
              <a:prstGeom prst="bentConnector3">
                <a:avLst/>
              </a:prstGeom>
              <a:ln>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11" idx="2"/>
                <a:endCxn id="10" idx="0"/>
              </p:cNvCxnSpPr>
              <p:nvPr/>
            </p:nvCxnSpPr>
            <p:spPr>
              <a:xfrm rot="5400000">
                <a:off x="927506" y="2642464"/>
                <a:ext cx="617080" cy="922763"/>
              </a:xfrm>
              <a:prstGeom prst="bentConnector3">
                <a:avLst>
                  <a:gd name="adj1" fmla="val 50000"/>
                </a:avLst>
              </a:prstGeom>
              <a:ln>
                <a:solidFill>
                  <a:srgbClr val="44546A"/>
                </a:solidFill>
              </a:ln>
            </p:spPr>
            <p:style>
              <a:lnRef idx="1">
                <a:schemeClr val="accent1"/>
              </a:lnRef>
              <a:fillRef idx="0">
                <a:schemeClr val="accent1"/>
              </a:fillRef>
              <a:effectRef idx="0">
                <a:schemeClr val="accent1"/>
              </a:effectRef>
              <a:fontRef idx="minor">
                <a:schemeClr val="tx1"/>
              </a:fontRef>
            </p:style>
          </p:cxnSp>
        </p:grpSp>
        <p:cxnSp>
          <p:nvCxnSpPr>
            <p:cNvPr id="6" name="Curved Connector 5"/>
            <p:cNvCxnSpPr>
              <a:stCxn id="11" idx="1"/>
              <a:endCxn id="10" idx="1"/>
            </p:cNvCxnSpPr>
            <p:nvPr/>
          </p:nvCxnSpPr>
          <p:spPr>
            <a:xfrm rot="10800000" flipV="1">
              <a:off x="252377" y="2488124"/>
              <a:ext cx="922763" cy="1231442"/>
            </a:xfrm>
            <a:prstGeom prst="curvedConnector3">
              <a:avLst>
                <a:gd name="adj1" fmla="val 124773"/>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 name="Curved Connector 6"/>
            <p:cNvCxnSpPr>
              <a:stCxn id="11" idx="3"/>
              <a:endCxn id="19" idx="6"/>
            </p:cNvCxnSpPr>
            <p:nvPr/>
          </p:nvCxnSpPr>
          <p:spPr>
            <a:xfrm>
              <a:off x="2219714" y="2488124"/>
              <a:ext cx="915094" cy="1222451"/>
            </a:xfrm>
            <a:prstGeom prst="curvedConnector3">
              <a:avLst>
                <a:gd name="adj1" fmla="val 12498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2347107" y="1668951"/>
            <a:ext cx="2125442" cy="246221"/>
          </a:xfrm>
          <a:prstGeom prst="rect">
            <a:avLst/>
          </a:prstGeom>
          <a:noFill/>
        </p:spPr>
        <p:txBody>
          <a:bodyPr wrap="square" lIns="0" tIns="0" rIns="0" bIns="0" rtlCol="0">
            <a:spAutoFit/>
          </a:bodyPr>
          <a:lstStyle/>
          <a:p>
            <a:pPr>
              <a:spcAft>
                <a:spcPts val="1000"/>
              </a:spcAft>
              <a:buSzPct val="100000"/>
            </a:pPr>
            <a:r>
              <a:rPr lang="en-GB" sz="1600" dirty="0"/>
              <a:t>Traditional UK structures</a:t>
            </a:r>
          </a:p>
        </p:txBody>
      </p:sp>
      <p:sp>
        <p:nvSpPr>
          <p:cNvPr id="22" name="TextBox 21"/>
          <p:cNvSpPr txBox="1"/>
          <p:nvPr/>
        </p:nvSpPr>
        <p:spPr>
          <a:xfrm>
            <a:off x="6684294" y="1668951"/>
            <a:ext cx="4532345" cy="1836400"/>
          </a:xfrm>
          <a:prstGeom prst="rect">
            <a:avLst/>
          </a:prstGeom>
          <a:noFill/>
        </p:spPr>
        <p:txBody>
          <a:bodyPr wrap="square" lIns="0" tIns="0" rIns="0" bIns="0" rtlCol="0">
            <a:spAutoFit/>
          </a:bodyPr>
          <a:lstStyle/>
          <a:p>
            <a:pPr algn="ctr">
              <a:spcAft>
                <a:spcPts val="1000"/>
              </a:spcAft>
              <a:buSzPct val="100000"/>
            </a:pPr>
            <a:r>
              <a:rPr lang="en-GB" sz="1600" dirty="0"/>
              <a:t>Going</a:t>
            </a:r>
            <a:r>
              <a:rPr lang="en-GB" sz="1100" dirty="0"/>
              <a:t> </a:t>
            </a:r>
            <a:r>
              <a:rPr lang="en-GB" sz="1600" dirty="0"/>
              <a:t>forward</a:t>
            </a:r>
          </a:p>
          <a:p>
            <a:pPr marL="171450" indent="-171450">
              <a:spcAft>
                <a:spcPts val="1000"/>
              </a:spcAft>
              <a:buSzPct val="100000"/>
              <a:buFont typeface="Arial" panose="020B0604020202020204" pitchFamily="34" charset="0"/>
              <a:buChar char="•"/>
            </a:pPr>
            <a:r>
              <a:rPr lang="en-GB" sz="1200" dirty="0"/>
              <a:t>Transition for NRLs from income to corporate tax. Significant change in tax regime bringing inter alia introduction of interest limitation rules.  Tax likely to increase.</a:t>
            </a:r>
          </a:p>
          <a:p>
            <a:pPr marL="171450" indent="-171450">
              <a:spcAft>
                <a:spcPts val="1000"/>
              </a:spcAft>
              <a:buSzPct val="100000"/>
              <a:buFont typeface="Arial" panose="020B0604020202020204" pitchFamily="34" charset="0"/>
              <a:buChar char="•"/>
            </a:pPr>
            <a:r>
              <a:rPr lang="en-GB" sz="1200" dirty="0"/>
              <a:t>Introduction of non-resident capital gains tax. </a:t>
            </a:r>
          </a:p>
          <a:p>
            <a:pPr marL="171450" indent="-171450">
              <a:spcAft>
                <a:spcPts val="1000"/>
              </a:spcAft>
              <a:buSzPct val="100000"/>
              <a:buFont typeface="Arial" panose="020B0604020202020204" pitchFamily="34" charset="0"/>
              <a:buChar char="•"/>
            </a:pPr>
            <a:r>
              <a:rPr lang="en-GB" sz="1200" dirty="0"/>
              <a:t>New and old regimes bring more choice, </a:t>
            </a:r>
            <a:r>
              <a:rPr lang="en-GB" sz="1200" dirty="0" err="1"/>
              <a:t>e.g</a:t>
            </a:r>
            <a:r>
              <a:rPr lang="en-GB" sz="1200" dirty="0"/>
              <a:t>:</a:t>
            </a:r>
          </a:p>
          <a:p>
            <a:pPr marL="171450" indent="-171450">
              <a:spcAft>
                <a:spcPts val="1000"/>
              </a:spcAft>
              <a:buSzPct val="100000"/>
              <a:buFont typeface="Arial" panose="020B0604020202020204" pitchFamily="34" charset="0"/>
              <a:buChar char="•"/>
            </a:pPr>
            <a:endParaRPr lang="en-GB" sz="1000" dirty="0"/>
          </a:p>
        </p:txBody>
      </p:sp>
      <p:sp>
        <p:nvSpPr>
          <p:cNvPr id="23" name="Right Arrow 22"/>
          <p:cNvSpPr/>
          <p:nvPr/>
        </p:nvSpPr>
        <p:spPr bwMode="gray">
          <a:xfrm>
            <a:off x="5768657" y="3235084"/>
            <a:ext cx="654689" cy="387832"/>
          </a:xfrm>
          <a:prstGeom prst="rightArrow">
            <a:avLst/>
          </a:prstGeom>
          <a:solidFill>
            <a:srgbClr val="FFFF00"/>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err="1">
              <a:solidFill>
                <a:schemeClr val="bg1"/>
              </a:solidFill>
            </a:endParaRPr>
          </a:p>
        </p:txBody>
      </p:sp>
      <p:sp>
        <p:nvSpPr>
          <p:cNvPr id="24" name="TextBox 23"/>
          <p:cNvSpPr txBox="1"/>
          <p:nvPr/>
        </p:nvSpPr>
        <p:spPr>
          <a:xfrm>
            <a:off x="6683925" y="3334652"/>
            <a:ext cx="1742229" cy="1447205"/>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spcAft>
                <a:spcPts val="1000"/>
              </a:spcAft>
              <a:buSzPct val="100000"/>
            </a:pPr>
            <a:r>
              <a:rPr lang="en-GB" sz="1200" dirty="0">
                <a:solidFill>
                  <a:schemeClr val="tx1"/>
                </a:solidFill>
              </a:rPr>
              <a:t>REIT</a:t>
            </a:r>
          </a:p>
          <a:p>
            <a:pPr algn="ctr">
              <a:spcAft>
                <a:spcPts val="1000"/>
              </a:spcAft>
              <a:buSzPct val="100000"/>
            </a:pPr>
            <a:r>
              <a:rPr lang="en-GB" sz="1200" dirty="0">
                <a:solidFill>
                  <a:schemeClr val="tx1"/>
                </a:solidFill>
              </a:rPr>
              <a:t>Exemption regime</a:t>
            </a:r>
          </a:p>
          <a:p>
            <a:pPr algn="ctr">
              <a:spcAft>
                <a:spcPts val="1000"/>
              </a:spcAft>
              <a:buSzPct val="100000"/>
            </a:pPr>
            <a:r>
              <a:rPr lang="en-GB" sz="1200" dirty="0">
                <a:solidFill>
                  <a:schemeClr val="tx1"/>
                </a:solidFill>
              </a:rPr>
              <a:t>Transparency regime</a:t>
            </a:r>
          </a:p>
          <a:p>
            <a:pPr algn="ctr">
              <a:spcAft>
                <a:spcPts val="1000"/>
              </a:spcAft>
              <a:buSzPct val="100000"/>
            </a:pPr>
            <a:r>
              <a:rPr lang="en-GB" sz="1200" dirty="0">
                <a:solidFill>
                  <a:schemeClr val="tx1"/>
                </a:solidFill>
              </a:rPr>
              <a:t>Standard corporate structure</a:t>
            </a:r>
          </a:p>
        </p:txBody>
      </p:sp>
      <p:sp>
        <p:nvSpPr>
          <p:cNvPr id="25" name="Right Brace 24"/>
          <p:cNvSpPr/>
          <p:nvPr/>
        </p:nvSpPr>
        <p:spPr>
          <a:xfrm>
            <a:off x="8551455" y="3458972"/>
            <a:ext cx="340381" cy="1139486"/>
          </a:xfrm>
          <a:prstGeom prst="rightBrace">
            <a:avLst/>
          </a:prstGeom>
          <a:ln>
            <a:solidFill>
              <a:srgbClr val="44546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TextBox 25"/>
          <p:cNvSpPr txBox="1"/>
          <p:nvPr/>
        </p:nvSpPr>
        <p:spPr>
          <a:xfrm>
            <a:off x="9122523" y="3779552"/>
            <a:ext cx="1802589" cy="369332"/>
          </a:xfrm>
          <a:prstGeom prst="rect">
            <a:avLst/>
          </a:prstGeom>
          <a:noFill/>
        </p:spPr>
        <p:txBody>
          <a:bodyPr wrap="square" lIns="0" tIns="0" rIns="0" bIns="0" rtlCol="0">
            <a:spAutoFit/>
          </a:bodyPr>
          <a:lstStyle/>
          <a:p>
            <a:pPr>
              <a:spcAft>
                <a:spcPts val="1000"/>
              </a:spcAft>
              <a:buSzPct val="100000"/>
            </a:pPr>
            <a:r>
              <a:rPr lang="en-GB" sz="1200" dirty="0"/>
              <a:t>Move the tax point up to the investor level</a:t>
            </a:r>
          </a:p>
        </p:txBody>
      </p:sp>
      <p:sp>
        <p:nvSpPr>
          <p:cNvPr id="27" name="TextBox 26"/>
          <p:cNvSpPr txBox="1"/>
          <p:nvPr/>
        </p:nvSpPr>
        <p:spPr>
          <a:xfrm>
            <a:off x="6683925" y="4867691"/>
            <a:ext cx="4532714" cy="1277273"/>
          </a:xfrm>
          <a:prstGeom prst="rect">
            <a:avLst/>
          </a:prstGeom>
          <a:noFill/>
        </p:spPr>
        <p:txBody>
          <a:bodyPr wrap="square" lIns="0" tIns="0" rIns="0" bIns="0" rtlCol="0">
            <a:spAutoFit/>
          </a:bodyPr>
          <a:lstStyle/>
          <a:p>
            <a:pPr marL="171450" indent="-171450">
              <a:spcAft>
                <a:spcPts val="1000"/>
              </a:spcAft>
              <a:buSzPct val="100000"/>
              <a:buFont typeface="Arial" panose="020B0604020202020204" pitchFamily="34" charset="0"/>
              <a:buChar char="•"/>
            </a:pPr>
            <a:r>
              <a:rPr lang="en-GB" sz="1200" dirty="0"/>
              <a:t>Greater choice of vehicles and regimes – as well as above we have ACS, PAIF, EUUT</a:t>
            </a:r>
          </a:p>
          <a:p>
            <a:pPr marL="171450" indent="-171450">
              <a:spcAft>
                <a:spcPts val="1000"/>
              </a:spcAft>
              <a:buSzPct val="100000"/>
              <a:buFont typeface="Arial" panose="020B0604020202020204" pitchFamily="34" charset="0"/>
              <a:buChar char="•"/>
            </a:pPr>
            <a:r>
              <a:rPr lang="en-GB" sz="1200" dirty="0"/>
              <a:t>Onshore/offshore structures? </a:t>
            </a:r>
          </a:p>
          <a:p>
            <a:pPr marL="171450" indent="-171450">
              <a:spcAft>
                <a:spcPts val="1000"/>
              </a:spcAft>
              <a:buSzPct val="100000"/>
              <a:buFont typeface="Arial" panose="020B0604020202020204" pitchFamily="34" charset="0"/>
              <a:buChar char="•"/>
            </a:pPr>
            <a:r>
              <a:rPr lang="en-GB" sz="1200" dirty="0"/>
              <a:t>Investors may have different preferences </a:t>
            </a:r>
          </a:p>
          <a:p>
            <a:pPr marL="171450" indent="-171450">
              <a:spcAft>
                <a:spcPts val="1000"/>
              </a:spcAft>
              <a:buSzPct val="100000"/>
              <a:buFont typeface="Arial" panose="020B0604020202020204" pitchFamily="34" charset="0"/>
              <a:buChar char="•"/>
            </a:pPr>
            <a:endParaRPr lang="en-GB" sz="1000" dirty="0"/>
          </a:p>
        </p:txBody>
      </p:sp>
    </p:spTree>
    <p:extLst>
      <p:ext uri="{BB962C8B-B14F-4D97-AF65-F5344CB8AC3E}">
        <p14:creationId xmlns:p14="http://schemas.microsoft.com/office/powerpoint/2010/main" val="3987268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838" y="231095"/>
            <a:ext cx="10850562" cy="922395"/>
          </a:xfrm>
        </p:spPr>
        <p:txBody>
          <a:bodyPr/>
          <a:lstStyle/>
          <a:p>
            <a:r>
              <a:rPr lang="en-GB" dirty="0" smtClean="0"/>
              <a:t>Trends for the future</a:t>
            </a:r>
            <a:endParaRPr lang="en-GB" dirty="0"/>
          </a:p>
        </p:txBody>
      </p:sp>
      <p:grpSp>
        <p:nvGrpSpPr>
          <p:cNvPr id="4" name="Group 3"/>
          <p:cNvGrpSpPr/>
          <p:nvPr/>
        </p:nvGrpSpPr>
        <p:grpSpPr>
          <a:xfrm>
            <a:off x="1045029" y="1153491"/>
            <a:ext cx="10032274" cy="4894126"/>
            <a:chOff x="601483" y="1633254"/>
            <a:chExt cx="7941031" cy="4750269"/>
          </a:xfrm>
        </p:grpSpPr>
        <p:sp>
          <p:nvSpPr>
            <p:cNvPr id="5" name="Rounded Rectangle 4"/>
            <p:cNvSpPr/>
            <p:nvPr/>
          </p:nvSpPr>
          <p:spPr bwMode="gray">
            <a:xfrm>
              <a:off x="1889218" y="1633254"/>
              <a:ext cx="2396919" cy="1433823"/>
            </a:xfrm>
            <a:prstGeom prst="roundRect">
              <a:avLst/>
            </a:prstGeom>
            <a:solidFill>
              <a:schemeClr val="accent3"/>
            </a:solidFill>
            <a:ln w="19050" algn="ctr">
              <a:solidFill>
                <a:schemeClr val="accent3"/>
              </a:solidFill>
              <a:miter lim="800000"/>
              <a:headEnd/>
              <a:tailEnd/>
            </a:ln>
          </p:spPr>
          <p:txBody>
            <a:bodyPr wrap="square" lIns="88900" tIns="88900" rIns="88900" bIns="88900" rtlCol="0" anchor="ctr"/>
            <a:lstStyle/>
            <a:p>
              <a:pPr algn="ctr">
                <a:lnSpc>
                  <a:spcPct val="106000"/>
                </a:lnSpc>
                <a:buFont typeface="Wingdings 2" pitchFamily="18" charset="2"/>
                <a:buNone/>
              </a:pPr>
              <a:r>
                <a:rPr lang="en-GB" sz="1400" dirty="0">
                  <a:solidFill>
                    <a:schemeClr val="bg1"/>
                  </a:solidFill>
                </a:rPr>
                <a:t>Tax outcomes may be increasingly influenced by the tax profile of investors rather than the structure itself</a:t>
              </a:r>
              <a:endParaRPr lang="en-GB" sz="1400" b="1" dirty="0" err="1">
                <a:solidFill>
                  <a:schemeClr val="bg1"/>
                </a:solidFill>
              </a:endParaRPr>
            </a:p>
          </p:txBody>
        </p:sp>
        <p:sp>
          <p:nvSpPr>
            <p:cNvPr id="6" name="Rounded Rectangle 5"/>
            <p:cNvSpPr/>
            <p:nvPr/>
          </p:nvSpPr>
          <p:spPr bwMode="gray">
            <a:xfrm>
              <a:off x="4768584" y="1633254"/>
              <a:ext cx="2396919" cy="1433823"/>
            </a:xfrm>
            <a:prstGeom prst="roundRect">
              <a:avLst/>
            </a:prstGeom>
            <a:solidFill>
              <a:schemeClr val="accent1"/>
            </a:solidFill>
            <a:ln w="1905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r>
                <a:rPr lang="en-GB" sz="1400" dirty="0">
                  <a:solidFill>
                    <a:schemeClr val="bg1"/>
                  </a:solidFill>
                </a:rPr>
                <a:t>Growing trend for distinctions between investors</a:t>
              </a:r>
              <a:endParaRPr lang="en-GB" sz="1400" b="1" dirty="0" err="1">
                <a:solidFill>
                  <a:schemeClr val="bg1"/>
                </a:solidFill>
              </a:endParaRPr>
            </a:p>
          </p:txBody>
        </p:sp>
        <p:sp>
          <p:nvSpPr>
            <p:cNvPr id="7" name="Rounded Rectangle 6"/>
            <p:cNvSpPr/>
            <p:nvPr/>
          </p:nvSpPr>
          <p:spPr bwMode="gray">
            <a:xfrm>
              <a:off x="601483" y="3305704"/>
              <a:ext cx="2396919" cy="1433823"/>
            </a:xfrm>
            <a:prstGeom prst="roundRect">
              <a:avLst/>
            </a:prstGeom>
            <a:solidFill>
              <a:schemeClr val="accent5"/>
            </a:solidFill>
            <a:ln w="19050" algn="ctr">
              <a:solidFill>
                <a:schemeClr val="accent5"/>
              </a:solidFill>
              <a:miter lim="800000"/>
              <a:headEnd/>
              <a:tailEnd/>
            </a:ln>
          </p:spPr>
          <p:txBody>
            <a:bodyPr wrap="square" lIns="88900" tIns="88900" rIns="88900" bIns="88900" rtlCol="0" anchor="ctr"/>
            <a:lstStyle/>
            <a:p>
              <a:pPr marL="133350" algn="ctr">
                <a:lnSpc>
                  <a:spcPct val="106000"/>
                </a:lnSpc>
                <a:spcBef>
                  <a:spcPts val="150"/>
                </a:spcBef>
              </a:pPr>
              <a:r>
                <a:rPr lang="en-GB" sz="1400" dirty="0">
                  <a:solidFill>
                    <a:schemeClr val="bg1"/>
                  </a:solidFill>
                </a:rPr>
                <a:t>Greater focus on purpose of arrangements</a:t>
              </a:r>
            </a:p>
          </p:txBody>
        </p:sp>
        <p:sp>
          <p:nvSpPr>
            <p:cNvPr id="8" name="Rounded Rectangle 7"/>
            <p:cNvSpPr/>
            <p:nvPr/>
          </p:nvSpPr>
          <p:spPr bwMode="gray">
            <a:xfrm>
              <a:off x="3373539" y="3291479"/>
              <a:ext cx="2396919" cy="1433823"/>
            </a:xfrm>
            <a:prstGeom prst="roundRect">
              <a:avLst/>
            </a:prstGeom>
            <a:solidFill>
              <a:schemeClr val="accent4"/>
            </a:solidFill>
            <a:ln w="19050" algn="ctr">
              <a:solidFill>
                <a:schemeClr val="accent4"/>
              </a:solidFill>
              <a:miter lim="800000"/>
              <a:headEnd/>
              <a:tailEnd/>
            </a:ln>
          </p:spPr>
          <p:txBody>
            <a:bodyPr wrap="square" lIns="88900" tIns="88900" rIns="88900" bIns="88900" rtlCol="0" anchor="ctr"/>
            <a:lstStyle/>
            <a:p>
              <a:pPr marL="133350" algn="ctr">
                <a:lnSpc>
                  <a:spcPct val="106000"/>
                </a:lnSpc>
                <a:spcBef>
                  <a:spcPts val="150"/>
                </a:spcBef>
              </a:pPr>
              <a:r>
                <a:rPr lang="en-GB" sz="1400" dirty="0">
                  <a:solidFill>
                    <a:schemeClr val="bg1"/>
                  </a:solidFill>
                </a:rPr>
                <a:t>Funds/JV partners will require more information about an investor’s tax status; investors will seek to ensure the benefits of their status flow to them</a:t>
              </a:r>
            </a:p>
          </p:txBody>
        </p:sp>
        <p:sp>
          <p:nvSpPr>
            <p:cNvPr id="9" name="Rounded Rectangle 8"/>
            <p:cNvSpPr/>
            <p:nvPr/>
          </p:nvSpPr>
          <p:spPr bwMode="gray">
            <a:xfrm>
              <a:off x="6145595" y="3277249"/>
              <a:ext cx="2396919" cy="1433823"/>
            </a:xfrm>
            <a:prstGeom prst="roundRect">
              <a:avLst/>
            </a:prstGeom>
            <a:solidFill>
              <a:schemeClr val="accent2"/>
            </a:solidFill>
            <a:ln w="19050" algn="ctr">
              <a:solidFill>
                <a:schemeClr val="accent2"/>
              </a:solidFill>
              <a:miter lim="800000"/>
              <a:headEnd/>
              <a:tailEnd/>
            </a:ln>
          </p:spPr>
          <p:txBody>
            <a:bodyPr wrap="square" lIns="88900" tIns="88900" rIns="88900" bIns="88900" rtlCol="0" anchor="ctr"/>
            <a:lstStyle/>
            <a:p>
              <a:pPr marL="133350" algn="ctr">
                <a:lnSpc>
                  <a:spcPct val="106000"/>
                </a:lnSpc>
                <a:spcBef>
                  <a:spcPts val="150"/>
                </a:spcBef>
              </a:pPr>
              <a:r>
                <a:rPr lang="en-GB" sz="1400" dirty="0">
                  <a:solidFill>
                    <a:schemeClr val="bg1"/>
                  </a:solidFill>
                </a:rPr>
                <a:t>Tax risk/reputation being considered and queried at the highest level</a:t>
              </a:r>
              <a:endParaRPr lang="en-GB" sz="1400" b="1" dirty="0">
                <a:solidFill>
                  <a:schemeClr val="bg1"/>
                </a:solidFill>
              </a:endParaRPr>
            </a:p>
          </p:txBody>
        </p:sp>
        <p:sp>
          <p:nvSpPr>
            <p:cNvPr id="10" name="Rounded Rectangle 9"/>
            <p:cNvSpPr/>
            <p:nvPr/>
          </p:nvSpPr>
          <p:spPr bwMode="gray">
            <a:xfrm>
              <a:off x="1889218" y="4949700"/>
              <a:ext cx="2396919" cy="1433823"/>
            </a:xfrm>
            <a:prstGeom prst="roundRect">
              <a:avLst/>
            </a:prstGeom>
            <a:solidFill>
              <a:schemeClr val="tx2"/>
            </a:solidFill>
            <a:ln w="19050" algn="ctr">
              <a:solidFill>
                <a:schemeClr val="tx2"/>
              </a:solidFill>
              <a:miter lim="800000"/>
              <a:headEnd/>
              <a:tailEnd/>
            </a:ln>
          </p:spPr>
          <p:txBody>
            <a:bodyPr wrap="square" lIns="88900" tIns="88900" rIns="88900" bIns="88900" rtlCol="0" anchor="ctr"/>
            <a:lstStyle/>
            <a:p>
              <a:pPr marL="133350" algn="ctr">
                <a:lnSpc>
                  <a:spcPct val="106000"/>
                </a:lnSpc>
                <a:spcBef>
                  <a:spcPts val="250"/>
                </a:spcBef>
              </a:pPr>
              <a:r>
                <a:rPr lang="en-GB" sz="1400" dirty="0">
                  <a:solidFill>
                    <a:schemeClr val="bg1"/>
                  </a:solidFill>
                </a:rPr>
                <a:t>BEPS related increases in tax</a:t>
              </a:r>
              <a:r>
                <a:rPr lang="en-GB" sz="1400" b="1" dirty="0">
                  <a:solidFill>
                    <a:schemeClr val="bg1"/>
                  </a:solidFill>
                </a:rPr>
                <a:t> </a:t>
              </a:r>
            </a:p>
          </p:txBody>
        </p:sp>
        <p:sp>
          <p:nvSpPr>
            <p:cNvPr id="11" name="Rounded Rectangle 10"/>
            <p:cNvSpPr/>
            <p:nvPr/>
          </p:nvSpPr>
          <p:spPr bwMode="gray">
            <a:xfrm>
              <a:off x="4768583" y="4949699"/>
              <a:ext cx="2396919" cy="1433823"/>
            </a:xfrm>
            <a:prstGeom prst="roundRect">
              <a:avLst/>
            </a:prstGeom>
            <a:solidFill>
              <a:schemeClr val="accent3">
                <a:lumMod val="50000"/>
              </a:schemeClr>
            </a:solidFill>
            <a:ln w="19050" algn="ctr">
              <a:solidFill>
                <a:schemeClr val="accent3">
                  <a:lumMod val="50000"/>
                </a:schemeClr>
              </a:solidFill>
              <a:miter lim="800000"/>
              <a:headEnd/>
              <a:tailEnd/>
            </a:ln>
          </p:spPr>
          <p:txBody>
            <a:bodyPr wrap="square" lIns="88900" tIns="88900" rIns="88900" bIns="88900" rtlCol="0" anchor="ctr"/>
            <a:lstStyle/>
            <a:p>
              <a:pPr marL="133350" algn="ctr">
                <a:lnSpc>
                  <a:spcPct val="106000"/>
                </a:lnSpc>
                <a:spcBef>
                  <a:spcPts val="250"/>
                </a:spcBef>
              </a:pPr>
              <a:r>
                <a:rPr lang="en-GB" sz="1400" dirty="0">
                  <a:solidFill>
                    <a:schemeClr val="bg1"/>
                  </a:solidFill>
                </a:rPr>
                <a:t>Growing use of retrospective legislation and significant changes in tax treatment during life of investment - uncertainty</a:t>
              </a:r>
              <a:endParaRPr lang="en-GB" sz="1400" b="1" dirty="0">
                <a:solidFill>
                  <a:schemeClr val="bg1"/>
                </a:solidFill>
              </a:endParaRPr>
            </a:p>
          </p:txBody>
        </p:sp>
      </p:grpSp>
    </p:spTree>
    <p:extLst>
      <p:ext uri="{BB962C8B-B14F-4D97-AF65-F5344CB8AC3E}">
        <p14:creationId xmlns:p14="http://schemas.microsoft.com/office/powerpoint/2010/main" val="577963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123825" y="3225720"/>
            <a:ext cx="11991975" cy="1508205"/>
          </a:xfrm>
          <a:prstGeom prst="rect">
            <a:avLst/>
          </a:prstGeom>
          <a:noFill/>
          <a:ln>
            <a:noFill/>
          </a:ln>
          <a:extLst>
            <a:ext uri="{FAA26D3D-D897-4be2-8F04-BA451C77F1D7}">
              <ma14:placeholderFlag xmlns:ma14="http://schemas.microsoft.com/office/mac/drawingml/2011/main" xmlns=""/>
            </a:ext>
          </a:extLst>
        </p:spPr>
        <p:txBody>
          <a:bodyPr rot="0" vert="horz" wrap="square" lIns="91440" tIns="45720" rIns="91440" bIns="45720" anchor="ctr" anchorCtr="0" upright="1">
            <a:noAutofit/>
          </a:bodyPr>
          <a:lstStyle/>
          <a:p>
            <a:pPr algn="ctr"/>
            <a:r>
              <a:rPr lang="en-US" sz="4000" b="1" dirty="0" smtClean="0">
                <a:latin typeface="Trebuchet MS" panose="020B0603020202020204" pitchFamily="34" charset="0"/>
              </a:rPr>
              <a:t>Poll Question:</a:t>
            </a:r>
            <a:br>
              <a:rPr lang="en-US" sz="4000" b="1" dirty="0" smtClean="0">
                <a:latin typeface="Trebuchet MS" panose="020B0603020202020204" pitchFamily="34" charset="0"/>
              </a:rPr>
            </a:br>
            <a:r>
              <a:rPr lang="en-US" sz="3200" b="1" dirty="0" smtClean="0">
                <a:latin typeface="Trebuchet MS" panose="020B0603020202020204" pitchFamily="34" charset="0"/>
              </a:rPr>
              <a:t>Based on what you have heard, what concerns you most? </a:t>
            </a:r>
            <a:endParaRPr lang="en-US" sz="3200" b="1" dirty="0">
              <a:latin typeface="Trebuchet MS" panose="020B0603020202020204" pitchFamily="34" charset="0"/>
              <a:ea typeface="ＭＳ 明朝"/>
              <a:cs typeface="Trebuchet MS"/>
            </a:endParaRPr>
          </a:p>
        </p:txBody>
      </p:sp>
      <p:pic>
        <p:nvPicPr>
          <p:cNvPr id="4" name="Picture 3"/>
          <p:cNvPicPr/>
          <p:nvPr/>
        </p:nvPicPr>
        <p:blipFill>
          <a:blip r:embed="rId2" cstate="print">
            <a:extLst>
              <a:ext uri="{28A0092B-C50C-407E-A947-70E740481C1C}">
                <a14:useLocalDpi xmlns:a14="http://schemas.microsoft.com/office/drawing/2010/main"/>
              </a:ext>
            </a:extLst>
          </a:blip>
          <a:stretch>
            <a:fillRect/>
          </a:stretch>
        </p:blipFill>
        <p:spPr>
          <a:xfrm>
            <a:off x="0" y="195136"/>
            <a:ext cx="12192000" cy="3027035"/>
          </a:xfrm>
          <a:prstGeom prst="rect">
            <a:avLst/>
          </a:prstGeom>
        </p:spPr>
      </p:pic>
      <p:sp>
        <p:nvSpPr>
          <p:cNvPr id="5" name="Rectangle 4"/>
          <p:cNvSpPr>
            <a:spLocks noChangeArrowheads="1"/>
          </p:cNvSpPr>
          <p:nvPr/>
        </p:nvSpPr>
        <p:spPr bwMode="auto">
          <a:xfrm>
            <a:off x="762000" y="4584014"/>
            <a:ext cx="10658474" cy="2057743"/>
          </a:xfrm>
          <a:prstGeom prst="rect">
            <a:avLst/>
          </a:prstGeom>
          <a:noFill/>
          <a:ln>
            <a:noFill/>
          </a:ln>
          <a:extLst>
            <a:ext uri="{FAA26D3D-D897-4be2-8F04-BA451C77F1D7}">
              <ma14:placeholderFlag xmlns:ma14="http://schemas.microsoft.com/office/mac/drawingml/2011/main" xmlns=""/>
            </a:ext>
          </a:extLst>
        </p:spPr>
        <p:txBody>
          <a:bodyPr rot="0" vert="horz" wrap="square" lIns="91440" tIns="45720" rIns="91440" bIns="45720" anchor="ctr" anchorCtr="0" upright="1">
            <a:noAutofit/>
          </a:bodyPr>
          <a:lstStyle/>
          <a:p>
            <a:pPr algn="ctr"/>
            <a:r>
              <a:rPr lang="en-GB" b="1" dirty="0">
                <a:solidFill>
                  <a:srgbClr val="002060"/>
                </a:solidFill>
                <a:latin typeface="Trebuchet MS" panose="020B0603020202020204" pitchFamily="34" charset="0"/>
                <a:ea typeface="ＭＳ 明朝"/>
                <a:cs typeface="Trebuchet MS"/>
              </a:rPr>
              <a:t>To </a:t>
            </a:r>
            <a:r>
              <a:rPr lang="en-GB" b="1" dirty="0" smtClean="0">
                <a:solidFill>
                  <a:srgbClr val="002060"/>
                </a:solidFill>
                <a:latin typeface="Trebuchet MS" panose="020B0603020202020204" pitchFamily="34" charset="0"/>
                <a:ea typeface="ＭＳ 明朝"/>
                <a:cs typeface="Trebuchet MS"/>
              </a:rPr>
              <a:t>answer this poll please </a:t>
            </a:r>
            <a:r>
              <a:rPr lang="en-GB" b="1" dirty="0">
                <a:solidFill>
                  <a:srgbClr val="002060"/>
                </a:solidFill>
                <a:latin typeface="Trebuchet MS" panose="020B0603020202020204" pitchFamily="34" charset="0"/>
                <a:ea typeface="ＭＳ 明朝"/>
                <a:cs typeface="Trebuchet MS"/>
              </a:rPr>
              <a:t>search </a:t>
            </a:r>
            <a:r>
              <a:rPr lang="en-GB" b="1" dirty="0">
                <a:solidFill>
                  <a:srgbClr val="FF0000"/>
                </a:solidFill>
                <a:latin typeface="Trebuchet MS" panose="020B0603020202020204" pitchFamily="34" charset="0"/>
                <a:ea typeface="ＭＳ 明朝"/>
                <a:cs typeface="Trebuchet MS"/>
              </a:rPr>
              <a:t>Slido.com</a:t>
            </a:r>
            <a:r>
              <a:rPr lang="en-GB" b="1" dirty="0">
                <a:solidFill>
                  <a:srgbClr val="002060"/>
                </a:solidFill>
                <a:latin typeface="Trebuchet MS" panose="020B0603020202020204" pitchFamily="34" charset="0"/>
                <a:ea typeface="ＭＳ 明朝"/>
                <a:cs typeface="Trebuchet MS"/>
              </a:rPr>
              <a:t> </a:t>
            </a:r>
            <a:r>
              <a:rPr lang="en-GB" b="1" dirty="0" smtClean="0">
                <a:solidFill>
                  <a:srgbClr val="002060"/>
                </a:solidFill>
                <a:latin typeface="Trebuchet MS" panose="020B0603020202020204" pitchFamily="34" charset="0"/>
                <a:ea typeface="ＭＳ 明朝"/>
                <a:cs typeface="Trebuchet MS"/>
              </a:rPr>
              <a:t>in </a:t>
            </a:r>
            <a:r>
              <a:rPr lang="en-GB" b="1" dirty="0">
                <a:solidFill>
                  <a:srgbClr val="002060"/>
                </a:solidFill>
                <a:latin typeface="Trebuchet MS" panose="020B0603020202020204" pitchFamily="34" charset="0"/>
                <a:ea typeface="ＭＳ 明朝"/>
                <a:cs typeface="Trebuchet MS"/>
              </a:rPr>
              <a:t>your web-browser and enter the code </a:t>
            </a:r>
            <a:r>
              <a:rPr lang="en-GB" b="1" dirty="0" smtClean="0">
                <a:solidFill>
                  <a:srgbClr val="002060"/>
                </a:solidFill>
                <a:latin typeface="Trebuchet MS" panose="020B0603020202020204" pitchFamily="34" charset="0"/>
                <a:ea typeface="ＭＳ 明朝"/>
                <a:cs typeface="Trebuchet MS"/>
              </a:rPr>
              <a:t>below:</a:t>
            </a:r>
            <a:endParaRPr lang="en-GB" sz="1600" b="1" dirty="0">
              <a:solidFill>
                <a:srgbClr val="002060"/>
              </a:solidFill>
              <a:latin typeface="Trebuchet MS" panose="020B0603020202020204" pitchFamily="34" charset="0"/>
              <a:ea typeface="ＭＳ 明朝"/>
              <a:cs typeface="Trebuchet MS"/>
            </a:endParaRPr>
          </a:p>
          <a:p>
            <a:pPr algn="ctr"/>
            <a:endParaRPr lang="en-GB" sz="1600" dirty="0">
              <a:solidFill>
                <a:srgbClr val="002060"/>
              </a:solidFill>
              <a:latin typeface="Trebuchet MS" panose="020B0603020202020204" pitchFamily="34" charset="0"/>
              <a:ea typeface="ＭＳ 明朝"/>
              <a:cs typeface="Trebuchet MS"/>
            </a:endParaRPr>
          </a:p>
          <a:p>
            <a:pPr algn="ctr"/>
            <a:r>
              <a:rPr lang="en-GB" sz="2800" b="1" dirty="0">
                <a:solidFill>
                  <a:srgbClr val="002060"/>
                </a:solidFill>
                <a:latin typeface="Trebuchet MS" panose="020B0603020202020204" pitchFamily="34" charset="0"/>
                <a:ea typeface="ＭＳ 明朝"/>
                <a:cs typeface="Trebuchet MS"/>
              </a:rPr>
              <a:t>Slido.com</a:t>
            </a:r>
          </a:p>
          <a:p>
            <a:pPr algn="ctr"/>
            <a:r>
              <a:rPr lang="en-GB" sz="2800" b="1" dirty="0">
                <a:solidFill>
                  <a:srgbClr val="FF0000"/>
                </a:solidFill>
                <a:latin typeface="Trebuchet MS" panose="020B0603020202020204" pitchFamily="34" charset="0"/>
                <a:ea typeface="ＭＳ 明朝"/>
                <a:cs typeface="Trebuchet MS"/>
              </a:rPr>
              <a:t>Ref</a:t>
            </a:r>
            <a:r>
              <a:rPr lang="en-GB" sz="2800" b="1" dirty="0" smtClean="0">
                <a:solidFill>
                  <a:srgbClr val="FF0000"/>
                </a:solidFill>
                <a:latin typeface="Trebuchet MS" panose="020B0603020202020204" pitchFamily="34" charset="0"/>
                <a:ea typeface="ＭＳ 明朝"/>
                <a:cs typeface="Trebuchet MS"/>
              </a:rPr>
              <a:t>:#</a:t>
            </a:r>
            <a:r>
              <a:rPr lang="en-GB" sz="2800" b="1" dirty="0">
                <a:solidFill>
                  <a:srgbClr val="FF0000"/>
                </a:solidFill>
                <a:latin typeface="Trebuchet MS" panose="020B0603020202020204" pitchFamily="34" charset="0"/>
                <a:ea typeface="ＭＳ 明朝"/>
                <a:cs typeface="Trebuchet MS"/>
              </a:rPr>
              <a:t>X</a:t>
            </a:r>
            <a:r>
              <a:rPr lang="en-GB" sz="2800" b="1" dirty="0" smtClean="0">
                <a:solidFill>
                  <a:srgbClr val="FF0000"/>
                </a:solidFill>
                <a:latin typeface="Trebuchet MS" panose="020B0603020202020204" pitchFamily="34" charset="0"/>
                <a:ea typeface="ＭＳ 明朝"/>
                <a:cs typeface="Trebuchet MS"/>
              </a:rPr>
              <a:t>127</a:t>
            </a:r>
            <a:endParaRPr lang="en-GB" sz="1200" dirty="0" smtClean="0">
              <a:solidFill>
                <a:srgbClr val="002060"/>
              </a:solidFill>
              <a:latin typeface="Trebuchet MS" panose="020B0603020202020204" pitchFamily="34" charset="0"/>
              <a:ea typeface="ＭＳ 明朝"/>
              <a:cs typeface="Trebuchet MS"/>
            </a:endParaRPr>
          </a:p>
          <a:p>
            <a:pPr algn="ctr"/>
            <a:endParaRPr lang="en-GB" sz="1600" b="1" dirty="0">
              <a:solidFill>
                <a:srgbClr val="000000"/>
              </a:solidFill>
              <a:latin typeface="Trebuchet MS" panose="020B0603020202020204" pitchFamily="34" charset="0"/>
              <a:ea typeface="ＭＳ 明朝"/>
              <a:cs typeface="Trebuchet MS"/>
            </a:endParaRPr>
          </a:p>
        </p:txBody>
      </p:sp>
    </p:spTree>
    <p:extLst>
      <p:ext uri="{BB962C8B-B14F-4D97-AF65-F5344CB8AC3E}">
        <p14:creationId xmlns:p14="http://schemas.microsoft.com/office/powerpoint/2010/main" val="6966689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1524000" y="2719420"/>
            <a:ext cx="9144000" cy="2837224"/>
          </a:xfrm>
          <a:prstGeom prst="rect">
            <a:avLst/>
          </a:prstGeom>
          <a:noFill/>
          <a:ln>
            <a:noFill/>
          </a:ln>
          <a:extLst>
            <a:ext uri="{FAA26D3D-D897-4be2-8F04-BA451C77F1D7}">
              <ma14:placeholderFlag xmlns:ma14="http://schemas.microsoft.com/office/mac/drawingml/2011/main" xmlns=""/>
            </a:ext>
          </a:extLst>
        </p:spPr>
        <p:txBody>
          <a:bodyPr rot="0" vert="horz" wrap="square" lIns="91440" tIns="45720" rIns="91440" bIns="45720" anchor="ctr" anchorCtr="0" upright="1">
            <a:noAutofit/>
          </a:bodyPr>
          <a:lstStyle/>
          <a:p>
            <a:pPr algn="ctr"/>
            <a:r>
              <a:rPr lang="en-GB" sz="3200" b="1" dirty="0" smtClean="0">
                <a:solidFill>
                  <a:srgbClr val="000000"/>
                </a:solidFill>
                <a:latin typeface="Trebuchet MS" panose="020B0603020202020204" pitchFamily="34" charset="0"/>
                <a:ea typeface="ＭＳ 明朝"/>
                <a:cs typeface="Trebuchet MS"/>
              </a:rPr>
              <a:t>James Mulholland</a:t>
            </a:r>
            <a:endParaRPr lang="en-GB" sz="3200" b="1" dirty="0">
              <a:solidFill>
                <a:srgbClr val="000000"/>
              </a:solidFill>
              <a:latin typeface="Trebuchet MS" panose="020B0603020202020204" pitchFamily="34" charset="0"/>
              <a:ea typeface="ＭＳ 明朝"/>
              <a:cs typeface="Trebuchet MS"/>
            </a:endParaRPr>
          </a:p>
          <a:p>
            <a:pPr algn="ctr"/>
            <a:r>
              <a:rPr lang="en-GB" sz="3200" b="1" dirty="0" smtClean="0">
                <a:solidFill>
                  <a:srgbClr val="000000"/>
                </a:solidFill>
                <a:latin typeface="Trebuchet MS" panose="020B0603020202020204" pitchFamily="34" charset="0"/>
                <a:ea typeface="ＭＳ 明朝"/>
                <a:cs typeface="Trebuchet MS"/>
              </a:rPr>
              <a:t>Partner at Carey Olsen</a:t>
            </a:r>
            <a:endParaRPr lang="en-GB" sz="3200" b="1" dirty="0">
              <a:solidFill>
                <a:srgbClr val="000000"/>
              </a:solidFill>
              <a:latin typeface="Trebuchet MS" panose="020B0603020202020204" pitchFamily="34" charset="0"/>
              <a:ea typeface="ＭＳ 明朝"/>
              <a:cs typeface="Trebuchet MS"/>
            </a:endParaRPr>
          </a:p>
        </p:txBody>
      </p:sp>
      <p:pic>
        <p:nvPicPr>
          <p:cNvPr id="4" name="Picture 3"/>
          <p:cNvPicPr/>
          <p:nvPr/>
        </p:nvPicPr>
        <p:blipFill>
          <a:blip r:embed="rId2" cstate="print">
            <a:extLst>
              <a:ext uri="{28A0092B-C50C-407E-A947-70E740481C1C}">
                <a14:useLocalDpi xmlns:a14="http://schemas.microsoft.com/office/drawing/2010/main"/>
              </a:ext>
            </a:extLst>
          </a:blip>
          <a:stretch>
            <a:fillRect/>
          </a:stretch>
        </p:blipFill>
        <p:spPr>
          <a:xfrm>
            <a:off x="0" y="195136"/>
            <a:ext cx="12192000" cy="3027035"/>
          </a:xfrm>
          <a:prstGeom prst="rect">
            <a:avLst/>
          </a:prstGeom>
        </p:spPr>
      </p:pic>
    </p:spTree>
    <p:extLst>
      <p:ext uri="{BB962C8B-B14F-4D97-AF65-F5344CB8AC3E}">
        <p14:creationId xmlns:p14="http://schemas.microsoft.com/office/powerpoint/2010/main" val="1878253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rmAutofit lnSpcReduction="10000"/>
          </a:bodyPr>
          <a:lstStyle/>
          <a:p>
            <a:r>
              <a:rPr lang="en-US" dirty="0"/>
              <a:t>Our credentials</a:t>
            </a:r>
          </a:p>
        </p:txBody>
      </p:sp>
    </p:spTree>
    <p:extLst>
      <p:ext uri="{BB962C8B-B14F-4D97-AF65-F5344CB8AC3E}">
        <p14:creationId xmlns:p14="http://schemas.microsoft.com/office/powerpoint/2010/main" val="1857625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DD6AAA9-EFAB-0645-8A67-8E2F92CDE8DB}"/>
              </a:ext>
            </a:extLst>
          </p:cNvPr>
          <p:cNvPicPr>
            <a:picLocks noChangeAspect="1"/>
          </p:cNvPicPr>
          <p:nvPr/>
        </p:nvPicPr>
        <p:blipFill>
          <a:blip r:embed="rId2"/>
          <a:stretch>
            <a:fillRect/>
          </a:stretch>
        </p:blipFill>
        <p:spPr>
          <a:xfrm>
            <a:off x="731838" y="1338699"/>
            <a:ext cx="6879454" cy="4379930"/>
          </a:xfrm>
          <a:prstGeom prst="rect">
            <a:avLst/>
          </a:prstGeom>
        </p:spPr>
      </p:pic>
      <p:sp>
        <p:nvSpPr>
          <p:cNvPr id="5" name="Text Placeholder 3"/>
          <p:cNvSpPr txBox="1">
            <a:spLocks/>
          </p:cNvSpPr>
          <p:nvPr/>
        </p:nvSpPr>
        <p:spPr>
          <a:xfrm>
            <a:off x="5239657" y="1341438"/>
            <a:ext cx="6333507" cy="42558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400" dirty="0" smtClean="0"/>
              <a:t>A fund pools together money from a number of individuals (or investors) and invests it – for example, in UK commercial real estate. </a:t>
            </a:r>
          </a:p>
          <a:p>
            <a:endParaRPr lang="en-GB" sz="2400" dirty="0" smtClean="0"/>
          </a:p>
          <a:p>
            <a:r>
              <a:rPr lang="en-GB" sz="2400" dirty="0" smtClean="0"/>
              <a:t>  </a:t>
            </a:r>
            <a:r>
              <a:rPr lang="en-GB" sz="2400" dirty="0" smtClean="0">
                <a:solidFill>
                  <a:schemeClr val="accent1"/>
                </a:solidFill>
              </a:rPr>
              <a:t>Key features </a:t>
            </a:r>
            <a:r>
              <a:rPr lang="en-GB" sz="2400" dirty="0" smtClean="0">
                <a:solidFill>
                  <a:schemeClr val="accent1"/>
                </a:solidFill>
                <a:sym typeface="Wingdings"/>
              </a:rPr>
              <a:t>–</a:t>
            </a:r>
            <a:r>
              <a:rPr lang="en-GB" sz="2400" b="1" dirty="0" smtClean="0">
                <a:solidFill>
                  <a:schemeClr val="accent1">
                    <a:lumMod val="75000"/>
                  </a:schemeClr>
                </a:solidFill>
              </a:rPr>
              <a:t> </a:t>
            </a:r>
            <a:r>
              <a:rPr lang="en-GB" sz="2400" dirty="0" smtClean="0"/>
              <a:t>risk spreading  at asset level </a:t>
            </a:r>
            <a:br>
              <a:rPr lang="en-GB" sz="2400" dirty="0" smtClean="0"/>
            </a:br>
            <a:r>
              <a:rPr lang="en-GB" sz="2400" dirty="0" smtClean="0"/>
              <a:t>      AND multiple investors</a:t>
            </a:r>
          </a:p>
          <a:p>
            <a:endParaRPr lang="en-GB" sz="2400" dirty="0" smtClean="0"/>
          </a:p>
          <a:p>
            <a:r>
              <a:rPr lang="en-GB" sz="2400" dirty="0" smtClean="0"/>
              <a:t>              </a:t>
            </a:r>
            <a:r>
              <a:rPr lang="en-GB" sz="2400" dirty="0" smtClean="0">
                <a:solidFill>
                  <a:schemeClr val="accent1"/>
                </a:solidFill>
              </a:rPr>
              <a:t>Aim</a:t>
            </a:r>
            <a:r>
              <a:rPr lang="en-GB" sz="2400" dirty="0" smtClean="0"/>
              <a:t> </a:t>
            </a:r>
            <a:r>
              <a:rPr lang="en-GB" sz="2400" dirty="0" smtClean="0">
                <a:solidFill>
                  <a:schemeClr val="accent1"/>
                </a:solidFill>
                <a:sym typeface="Wingdings"/>
              </a:rPr>
              <a:t>–</a:t>
            </a:r>
            <a:r>
              <a:rPr lang="en-GB" sz="2400" dirty="0" smtClean="0"/>
              <a:t> help investors grow their money </a:t>
            </a:r>
            <a:br>
              <a:rPr lang="en-GB" sz="2400" dirty="0" smtClean="0"/>
            </a:br>
            <a:r>
              <a:rPr lang="en-GB" sz="2400" dirty="0" smtClean="0"/>
              <a:t>                   and provide an income or 'return </a:t>
            </a:r>
            <a:br>
              <a:rPr lang="en-GB" sz="2400" dirty="0" smtClean="0"/>
            </a:br>
            <a:r>
              <a:rPr lang="en-GB" sz="2400" dirty="0" smtClean="0"/>
              <a:t>                       on their investment'</a:t>
            </a:r>
            <a:endParaRPr lang="en-GB" sz="2400" dirty="0"/>
          </a:p>
        </p:txBody>
      </p:sp>
      <p:sp>
        <p:nvSpPr>
          <p:cNvPr id="7" name="TextBox 6"/>
          <p:cNvSpPr txBox="1"/>
          <p:nvPr/>
        </p:nvSpPr>
        <p:spPr>
          <a:xfrm>
            <a:off x="752956" y="1338699"/>
            <a:ext cx="2488182" cy="461665"/>
          </a:xfrm>
          <a:prstGeom prst="rect">
            <a:avLst/>
          </a:prstGeom>
          <a:noFill/>
        </p:spPr>
        <p:txBody>
          <a:bodyPr wrap="none" rtlCol="0">
            <a:spAutoFit/>
          </a:bodyPr>
          <a:lstStyle>
            <a:defPPr>
              <a:defRPr lang="en-US"/>
            </a:defPPr>
            <a:lvl1pPr>
              <a:defRPr sz="3200">
                <a:solidFill>
                  <a:srgbClr val="558ED5"/>
                </a:solidFill>
                <a:latin typeface="Trebuchet MS" pitchFamily="34" charset="0"/>
                <a:ea typeface="+mj-ea"/>
                <a:cs typeface="+mj-cs"/>
              </a:defRPr>
            </a:lvl1pPr>
          </a:lstStyle>
          <a:p>
            <a:r>
              <a:rPr lang="en-GB" sz="2400" dirty="0"/>
              <a:t>What is a "fund"?</a:t>
            </a:r>
          </a:p>
        </p:txBody>
      </p:sp>
      <p:sp>
        <p:nvSpPr>
          <p:cNvPr id="9" name="Title 1"/>
          <p:cNvSpPr txBox="1">
            <a:spLocks/>
          </p:cNvSpPr>
          <p:nvPr/>
        </p:nvSpPr>
        <p:spPr>
          <a:xfrm>
            <a:off x="731838" y="231095"/>
            <a:ext cx="10746059" cy="92239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kern="1200">
                <a:solidFill>
                  <a:srgbClr val="558ED5"/>
                </a:solidFill>
                <a:latin typeface="Trebuchet MS" pitchFamily="34" charset="0"/>
                <a:ea typeface="+mj-ea"/>
                <a:cs typeface="+mj-cs"/>
              </a:defRPr>
            </a:lvl1pPr>
          </a:lstStyle>
          <a:p>
            <a:r>
              <a:rPr lang="en-GB" smtClean="0"/>
              <a:t>Funds: The Basics</a:t>
            </a:r>
            <a:endParaRPr lang="en-GB" dirty="0"/>
          </a:p>
        </p:txBody>
      </p:sp>
    </p:spTree>
    <p:extLst>
      <p:ext uri="{BB962C8B-B14F-4D97-AF65-F5344CB8AC3E}">
        <p14:creationId xmlns:p14="http://schemas.microsoft.com/office/powerpoint/2010/main" val="2937252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31838" y="231095"/>
            <a:ext cx="10746059" cy="922395"/>
          </a:xfrm>
        </p:spPr>
        <p:txBody>
          <a:bodyPr/>
          <a:lstStyle/>
          <a:p>
            <a:r>
              <a:rPr lang="en-GB" dirty="0" smtClean="0"/>
              <a:t>Funds: The Basics</a:t>
            </a:r>
            <a:endParaRPr lang="en-GB" dirty="0"/>
          </a:p>
        </p:txBody>
      </p:sp>
      <p:sp>
        <p:nvSpPr>
          <p:cNvPr id="5" name="TextBox 4"/>
          <p:cNvSpPr txBox="1"/>
          <p:nvPr/>
        </p:nvSpPr>
        <p:spPr>
          <a:xfrm>
            <a:off x="752956" y="1338699"/>
            <a:ext cx="4004622" cy="461665"/>
          </a:xfrm>
          <a:prstGeom prst="rect">
            <a:avLst/>
          </a:prstGeom>
          <a:noFill/>
        </p:spPr>
        <p:txBody>
          <a:bodyPr wrap="none" rtlCol="0">
            <a:spAutoFit/>
          </a:bodyPr>
          <a:lstStyle>
            <a:defPPr>
              <a:defRPr lang="en-US"/>
            </a:defPPr>
            <a:lvl1pPr>
              <a:defRPr sz="3200">
                <a:solidFill>
                  <a:srgbClr val="558ED5"/>
                </a:solidFill>
                <a:latin typeface="Trebuchet MS" pitchFamily="34" charset="0"/>
                <a:ea typeface="+mj-ea"/>
                <a:cs typeface="+mj-cs"/>
              </a:defRPr>
            </a:lvl1pPr>
          </a:lstStyle>
          <a:p>
            <a:r>
              <a:rPr lang="en-GB" sz="2400" dirty="0"/>
              <a:t>Legal constitution of a fund</a:t>
            </a:r>
          </a:p>
        </p:txBody>
      </p:sp>
      <p:graphicFrame>
        <p:nvGraphicFramePr>
          <p:cNvPr id="6" name="Table 5">
            <a:extLst>
              <a:ext uri="{FF2B5EF4-FFF2-40B4-BE49-F238E27FC236}">
                <a16:creationId xmlns:a16="http://schemas.microsoft.com/office/drawing/2014/main" xmlns="" id="{5FA0AD86-0F17-B04E-B249-CE939B816A8F}"/>
              </a:ext>
            </a:extLst>
          </p:cNvPr>
          <p:cNvGraphicFramePr>
            <a:graphicFrameLocks noGrp="1"/>
          </p:cNvGraphicFramePr>
          <p:nvPr>
            <p:extLst>
              <p:ext uri="{D42A27DB-BD31-4B8C-83A1-F6EECF244321}">
                <p14:modId xmlns:p14="http://schemas.microsoft.com/office/powerpoint/2010/main" val="3917219983"/>
              </p:ext>
            </p:extLst>
          </p:nvPr>
        </p:nvGraphicFramePr>
        <p:xfrm>
          <a:off x="731838" y="2188790"/>
          <a:ext cx="10963773" cy="3998744"/>
        </p:xfrm>
        <a:graphic>
          <a:graphicData uri="http://schemas.openxmlformats.org/drawingml/2006/table">
            <a:tbl>
              <a:tblPr firstRow="1" bandRow="1">
                <a:tableStyleId>{5C22544A-7EE6-4342-B048-85BDC9FD1C3A}</a:tableStyleId>
              </a:tblPr>
              <a:tblGrid>
                <a:gridCol w="3654591">
                  <a:extLst>
                    <a:ext uri="{9D8B030D-6E8A-4147-A177-3AD203B41FA5}">
                      <a16:colId xmlns:a16="http://schemas.microsoft.com/office/drawing/2014/main" xmlns="" val="3163631904"/>
                    </a:ext>
                  </a:extLst>
                </a:gridCol>
                <a:gridCol w="3654591">
                  <a:extLst>
                    <a:ext uri="{9D8B030D-6E8A-4147-A177-3AD203B41FA5}">
                      <a16:colId xmlns:a16="http://schemas.microsoft.com/office/drawing/2014/main" xmlns="" val="1183228406"/>
                    </a:ext>
                  </a:extLst>
                </a:gridCol>
                <a:gridCol w="3654591">
                  <a:extLst>
                    <a:ext uri="{9D8B030D-6E8A-4147-A177-3AD203B41FA5}">
                      <a16:colId xmlns:a16="http://schemas.microsoft.com/office/drawing/2014/main" xmlns="" val="2826908576"/>
                    </a:ext>
                  </a:extLst>
                </a:gridCol>
              </a:tblGrid>
              <a:tr h="1194584">
                <a:tc>
                  <a:txBody>
                    <a:bodyPr/>
                    <a:lstStyle/>
                    <a:p>
                      <a:pPr algn="l"/>
                      <a:endParaRPr lang="en-US" sz="2400" dirty="0"/>
                    </a:p>
                  </a:txBody>
                  <a:tcPr marL="121920" marR="121920" marT="60960" marB="60960"/>
                </a:tc>
                <a:tc>
                  <a:txBody>
                    <a:bodyPr/>
                    <a:lstStyle/>
                    <a:p>
                      <a:pPr algn="l"/>
                      <a:endParaRPr lang="en-US" sz="2400" dirty="0"/>
                    </a:p>
                  </a:txBody>
                  <a:tcPr marL="121920" marR="121920" marT="60960" marB="60960"/>
                </a:tc>
                <a:tc>
                  <a:txBody>
                    <a:bodyPr/>
                    <a:lstStyle/>
                    <a:p>
                      <a:pPr algn="l"/>
                      <a:endParaRPr lang="en-US" sz="2400"/>
                    </a:p>
                  </a:txBody>
                  <a:tcPr marL="121920" marR="121920" marT="60960" marB="60960"/>
                </a:tc>
                <a:extLst>
                  <a:ext uri="{0D108BD9-81ED-4DB2-BD59-A6C34878D82A}">
                    <a16:rowId xmlns:a16="http://schemas.microsoft.com/office/drawing/2014/main" xmlns="" val="253202370"/>
                  </a:ext>
                </a:extLst>
              </a:tr>
              <a:tr h="2804160">
                <a:tc>
                  <a:txBody>
                    <a:bodyPr/>
                    <a:lstStyle/>
                    <a:p>
                      <a:pPr marL="0" lvl="0" indent="-155700" algn="l">
                        <a:buFontTx/>
                        <a:buNone/>
                      </a:pPr>
                      <a:r>
                        <a:rPr lang="en-GB" sz="2400" b="1" dirty="0"/>
                        <a:t>Companies</a:t>
                      </a:r>
                      <a:r>
                        <a:rPr lang="en-GB" sz="2400" dirty="0"/>
                        <a:t> – investors in the fund are shareholders in the company</a:t>
                      </a:r>
                    </a:p>
                    <a:p>
                      <a:pPr marL="301625" lvl="2" indent="-285750" algn="l">
                        <a:lnSpc>
                          <a:spcPts val="1800"/>
                        </a:lnSpc>
                        <a:spcAft>
                          <a:spcPts val="0"/>
                        </a:spcAft>
                        <a:buClr>
                          <a:schemeClr val="accent1"/>
                        </a:buClr>
                        <a:buSzPct val="100000"/>
                        <a:buFont typeface="Arial" panose="020B0604020202020204" pitchFamily="34" charset="0"/>
                        <a:buChar char="•"/>
                      </a:pPr>
                      <a:r>
                        <a:rPr lang="en-GB" sz="2400" dirty="0">
                          <a:ea typeface="Times New Roman"/>
                          <a:cs typeface="Times New Roman"/>
                        </a:rPr>
                        <a:t>PLCs and </a:t>
                      </a:r>
                      <a:r>
                        <a:rPr lang="en-GB" sz="2400" dirty="0" err="1">
                          <a:ea typeface="Times New Roman"/>
                          <a:cs typeface="Times New Roman"/>
                        </a:rPr>
                        <a:t>Ltds</a:t>
                      </a:r>
                      <a:endParaRPr lang="en-GB" sz="2400" dirty="0">
                        <a:ea typeface="Times New Roman"/>
                        <a:cs typeface="Times New Roman"/>
                      </a:endParaRPr>
                    </a:p>
                    <a:p>
                      <a:pPr marL="301625" lvl="2" indent="-285750" algn="l">
                        <a:lnSpc>
                          <a:spcPts val="1800"/>
                        </a:lnSpc>
                        <a:spcAft>
                          <a:spcPts val="0"/>
                        </a:spcAft>
                        <a:buClr>
                          <a:schemeClr val="accent1"/>
                        </a:buClr>
                        <a:buSzPct val="100000"/>
                        <a:buFont typeface="Arial" panose="020B0604020202020204" pitchFamily="34" charset="0"/>
                        <a:buChar char="•"/>
                      </a:pPr>
                      <a:r>
                        <a:rPr lang="en-GB" sz="2400" dirty="0">
                          <a:ea typeface="Times New Roman"/>
                          <a:cs typeface="Times New Roman"/>
                        </a:rPr>
                        <a:t>Incorporated Cell Companies and Protected Cell Companies</a:t>
                      </a:r>
                      <a:endParaRPr lang="en-GB" sz="2400" dirty="0"/>
                    </a:p>
                  </a:txBody>
                  <a:tcPr marL="121920" marR="121920" marT="60960" marB="60960"/>
                </a:tc>
                <a:tc>
                  <a:txBody>
                    <a:bodyPr/>
                    <a:lstStyle/>
                    <a:p>
                      <a:pPr marL="0" lvl="0" indent="-155700" algn="l">
                        <a:buFontTx/>
                        <a:buNone/>
                      </a:pPr>
                      <a:r>
                        <a:rPr lang="en-GB" sz="2400" b="1" dirty="0"/>
                        <a:t>Limited partnerships </a:t>
                      </a:r>
                      <a:r>
                        <a:rPr lang="en-GB" sz="2400" dirty="0"/>
                        <a:t>– investors in the fund are limited partners in the partnership</a:t>
                      </a:r>
                    </a:p>
                    <a:p>
                      <a:pPr marL="301625" lvl="2" indent="-285750" algn="l">
                        <a:lnSpc>
                          <a:spcPts val="1800"/>
                        </a:lnSpc>
                        <a:spcAft>
                          <a:spcPts val="0"/>
                        </a:spcAft>
                        <a:buClr>
                          <a:schemeClr val="accent1"/>
                        </a:buClr>
                        <a:buFont typeface="Arial" panose="020B0604020202020204" pitchFamily="34" charset="0"/>
                        <a:buChar char="•"/>
                      </a:pPr>
                      <a:r>
                        <a:rPr lang="en-GB" sz="2400" dirty="0">
                          <a:ea typeface="Times New Roman"/>
                          <a:cs typeface="Times New Roman"/>
                        </a:rPr>
                        <a:t>Regular, Separate and Incorporated Limited Partnerships</a:t>
                      </a:r>
                    </a:p>
                    <a:p>
                      <a:pPr marL="301625" lvl="2" indent="-285750" algn="l">
                        <a:lnSpc>
                          <a:spcPts val="1800"/>
                        </a:lnSpc>
                        <a:spcAft>
                          <a:spcPts val="0"/>
                        </a:spcAft>
                        <a:buClr>
                          <a:schemeClr val="accent1"/>
                        </a:buClr>
                        <a:buFont typeface="Arial" panose="020B0604020202020204" pitchFamily="34" charset="0"/>
                        <a:buChar char="•"/>
                      </a:pPr>
                      <a:r>
                        <a:rPr lang="en-GB" sz="2400" dirty="0">
                          <a:ea typeface="Times New Roman"/>
                          <a:cs typeface="Times New Roman"/>
                        </a:rPr>
                        <a:t>LLCs and LLPs</a:t>
                      </a:r>
                    </a:p>
                  </a:txBody>
                  <a:tcPr marL="121920" marR="121920" marT="60960" marB="60960"/>
                </a:tc>
                <a:tc>
                  <a:txBody>
                    <a:bodyPr/>
                    <a:lstStyle/>
                    <a:p>
                      <a:pPr marL="0" lvl="0" indent="-155700" algn="l">
                        <a:buFontTx/>
                        <a:buNone/>
                      </a:pPr>
                      <a:r>
                        <a:rPr lang="en-GB" sz="2400" b="1" dirty="0"/>
                        <a:t>Unit trusts</a:t>
                      </a:r>
                      <a:r>
                        <a:rPr lang="en-GB" sz="2400" dirty="0"/>
                        <a:t> – investors in the fund are beneficiaries of the trust</a:t>
                      </a:r>
                    </a:p>
                    <a:p>
                      <a:pPr marL="301625" lvl="2" indent="-285750" algn="l">
                        <a:lnSpc>
                          <a:spcPts val="1800"/>
                        </a:lnSpc>
                        <a:spcAft>
                          <a:spcPts val="0"/>
                        </a:spcAft>
                        <a:buClr>
                          <a:schemeClr val="accent1"/>
                        </a:buClr>
                        <a:buFont typeface="Arial" panose="020B0604020202020204" pitchFamily="34" charset="0"/>
                        <a:buChar char="•"/>
                      </a:pPr>
                      <a:r>
                        <a:rPr lang="en-GB" sz="2400" dirty="0">
                          <a:ea typeface="Times New Roman"/>
                          <a:cs typeface="Times New Roman"/>
                        </a:rPr>
                        <a:t>Open or Closed-Ended i.e. can the investor get its money out before the life of the fund?</a:t>
                      </a:r>
                    </a:p>
                  </a:txBody>
                  <a:tcPr marL="121920" marR="121920" marT="60960" marB="60960"/>
                </a:tc>
                <a:extLst>
                  <a:ext uri="{0D108BD9-81ED-4DB2-BD59-A6C34878D82A}">
                    <a16:rowId xmlns:a16="http://schemas.microsoft.com/office/drawing/2014/main" xmlns="" val="705267373"/>
                  </a:ext>
                </a:extLst>
              </a:tr>
            </a:tbl>
          </a:graphicData>
        </a:graphic>
      </p:graphicFrame>
      <p:sp>
        <p:nvSpPr>
          <p:cNvPr id="7" name="Rectangle 6">
            <a:extLst>
              <a:ext uri="{FF2B5EF4-FFF2-40B4-BE49-F238E27FC236}">
                <a16:creationId xmlns:a16="http://schemas.microsoft.com/office/drawing/2014/main" xmlns="" id="{9BA6199F-1B4D-A743-A6DF-ADDB76D222C1}"/>
              </a:ext>
            </a:extLst>
          </p:cNvPr>
          <p:cNvSpPr/>
          <p:nvPr/>
        </p:nvSpPr>
        <p:spPr>
          <a:xfrm>
            <a:off x="736709" y="1785518"/>
            <a:ext cx="4846840" cy="400110"/>
          </a:xfrm>
          <a:prstGeom prst="rect">
            <a:avLst/>
          </a:prstGeom>
        </p:spPr>
        <p:txBody>
          <a:bodyPr wrap="none">
            <a:spAutoFit/>
          </a:bodyPr>
          <a:lstStyle/>
          <a:p>
            <a:pPr lvl="0"/>
            <a:r>
              <a:rPr lang="en-GB" sz="2000" dirty="0"/>
              <a:t>There are </a:t>
            </a:r>
            <a:r>
              <a:rPr lang="en-GB" sz="2000" b="1" u="sng" dirty="0"/>
              <a:t>three</a:t>
            </a:r>
            <a:r>
              <a:rPr lang="en-GB" sz="2000" dirty="0"/>
              <a:t> main types of fund vehicles: </a:t>
            </a:r>
          </a:p>
        </p:txBody>
      </p:sp>
      <p:pic>
        <p:nvPicPr>
          <p:cNvPr id="8" name="Picture 7">
            <a:extLst>
              <a:ext uri="{FF2B5EF4-FFF2-40B4-BE49-F238E27FC236}">
                <a16:creationId xmlns:a16="http://schemas.microsoft.com/office/drawing/2014/main" xmlns="" id="{73E44F01-E4C2-BF4B-B91E-CBC104572A7F}"/>
              </a:ext>
            </a:extLst>
          </p:cNvPr>
          <p:cNvPicPr>
            <a:picLocks noChangeAspect="1"/>
          </p:cNvPicPr>
          <p:nvPr/>
        </p:nvPicPr>
        <p:blipFill>
          <a:blip r:embed="rId2"/>
          <a:stretch>
            <a:fillRect/>
          </a:stretch>
        </p:blipFill>
        <p:spPr>
          <a:xfrm>
            <a:off x="5506307" y="2574890"/>
            <a:ext cx="1262743" cy="548839"/>
          </a:xfrm>
          <a:prstGeom prst="rect">
            <a:avLst/>
          </a:prstGeom>
        </p:spPr>
      </p:pic>
      <p:pic>
        <p:nvPicPr>
          <p:cNvPr id="9" name="Picture 8">
            <a:extLst>
              <a:ext uri="{FF2B5EF4-FFF2-40B4-BE49-F238E27FC236}">
                <a16:creationId xmlns:a16="http://schemas.microsoft.com/office/drawing/2014/main" xmlns="" id="{BC9A0396-F3F7-F143-83CD-848FA417F48A}"/>
              </a:ext>
            </a:extLst>
          </p:cNvPr>
          <p:cNvPicPr>
            <a:picLocks noChangeAspect="1"/>
          </p:cNvPicPr>
          <p:nvPr/>
        </p:nvPicPr>
        <p:blipFill>
          <a:blip r:embed="rId3"/>
          <a:stretch>
            <a:fillRect/>
          </a:stretch>
        </p:blipFill>
        <p:spPr>
          <a:xfrm>
            <a:off x="9187520" y="2450697"/>
            <a:ext cx="1214429" cy="769932"/>
          </a:xfrm>
          <a:prstGeom prst="rect">
            <a:avLst/>
          </a:prstGeom>
        </p:spPr>
      </p:pic>
      <p:pic>
        <p:nvPicPr>
          <p:cNvPr id="10" name="Picture 9">
            <a:extLst>
              <a:ext uri="{FF2B5EF4-FFF2-40B4-BE49-F238E27FC236}">
                <a16:creationId xmlns:a16="http://schemas.microsoft.com/office/drawing/2014/main" xmlns="" id="{866FF0A3-9355-A942-84B3-38761E120690}"/>
              </a:ext>
            </a:extLst>
          </p:cNvPr>
          <p:cNvPicPr>
            <a:picLocks noChangeAspect="1"/>
          </p:cNvPicPr>
          <p:nvPr/>
        </p:nvPicPr>
        <p:blipFill>
          <a:blip r:embed="rId4"/>
          <a:stretch>
            <a:fillRect/>
          </a:stretch>
        </p:blipFill>
        <p:spPr>
          <a:xfrm flipH="1">
            <a:off x="2049340" y="2574890"/>
            <a:ext cx="838200" cy="521547"/>
          </a:xfrm>
          <a:prstGeom prst="rect">
            <a:avLst/>
          </a:prstGeom>
        </p:spPr>
      </p:pic>
    </p:spTree>
    <p:extLst>
      <p:ext uri="{BB962C8B-B14F-4D97-AF65-F5344CB8AC3E}">
        <p14:creationId xmlns:p14="http://schemas.microsoft.com/office/powerpoint/2010/main" val="657477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31838" y="231095"/>
            <a:ext cx="10746059" cy="922395"/>
          </a:xfrm>
        </p:spPr>
        <p:txBody>
          <a:bodyPr/>
          <a:lstStyle/>
          <a:p>
            <a:r>
              <a:rPr lang="en-GB" dirty="0" smtClean="0"/>
              <a:t>Funds: The Basics</a:t>
            </a:r>
            <a:endParaRPr lang="en-GB" dirty="0"/>
          </a:p>
        </p:txBody>
      </p:sp>
      <p:sp>
        <p:nvSpPr>
          <p:cNvPr id="5" name="TextBox 4"/>
          <p:cNvSpPr txBox="1"/>
          <p:nvPr/>
        </p:nvSpPr>
        <p:spPr>
          <a:xfrm>
            <a:off x="752956" y="1338699"/>
            <a:ext cx="4443845" cy="461665"/>
          </a:xfrm>
          <a:prstGeom prst="rect">
            <a:avLst/>
          </a:prstGeom>
          <a:noFill/>
        </p:spPr>
        <p:txBody>
          <a:bodyPr wrap="none" rtlCol="0">
            <a:spAutoFit/>
          </a:bodyPr>
          <a:lstStyle>
            <a:defPPr>
              <a:defRPr lang="en-US"/>
            </a:defPPr>
            <a:lvl1pPr>
              <a:defRPr sz="3200">
                <a:solidFill>
                  <a:srgbClr val="558ED5"/>
                </a:solidFill>
                <a:latin typeface="Trebuchet MS" pitchFamily="34" charset="0"/>
                <a:ea typeface="+mj-ea"/>
                <a:cs typeface="+mj-cs"/>
              </a:defRPr>
            </a:lvl1pPr>
          </a:lstStyle>
          <a:p>
            <a:r>
              <a:rPr lang="en-GB" sz="2400" dirty="0"/>
              <a:t>Why are most funds regulated?</a:t>
            </a:r>
          </a:p>
        </p:txBody>
      </p:sp>
      <p:sp>
        <p:nvSpPr>
          <p:cNvPr id="6" name="Text Placeholder 3"/>
          <p:cNvSpPr txBox="1">
            <a:spLocks/>
          </p:cNvSpPr>
          <p:nvPr/>
        </p:nvSpPr>
        <p:spPr>
          <a:xfrm>
            <a:off x="731839" y="1818770"/>
            <a:ext cx="10641556" cy="387663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spcBef>
                <a:spcPts val="600"/>
              </a:spcBef>
              <a:buClr>
                <a:schemeClr val="accent1"/>
              </a:buClr>
              <a:buFont typeface="Arial" panose="020B0604020202020204" pitchFamily="34" charset="0"/>
              <a:buChar char="•"/>
            </a:pPr>
            <a:r>
              <a:rPr lang="en-GB" sz="2400" dirty="0" smtClean="0"/>
              <a:t>Investor protection</a:t>
            </a:r>
          </a:p>
          <a:p>
            <a:pPr marL="342900" indent="-342900">
              <a:spcBef>
                <a:spcPts val="600"/>
              </a:spcBef>
              <a:buClr>
                <a:schemeClr val="accent1"/>
              </a:buClr>
              <a:buFont typeface="Arial" panose="020B0604020202020204" pitchFamily="34" charset="0"/>
              <a:buChar char="•"/>
            </a:pPr>
            <a:r>
              <a:rPr lang="en-GB" sz="2400" dirty="0" smtClean="0"/>
              <a:t>Degree of regulation varies depending on:</a:t>
            </a:r>
          </a:p>
          <a:p>
            <a:pPr marL="1278455" lvl="4" indent="-342900" algn="just">
              <a:lnSpc>
                <a:spcPts val="2400"/>
              </a:lnSpc>
              <a:spcBef>
                <a:spcPts val="600"/>
              </a:spcBef>
              <a:buFont typeface="Arial" panose="020B0604020202020204" pitchFamily="34" charset="0"/>
              <a:buChar char="•"/>
            </a:pPr>
            <a:r>
              <a:rPr lang="en-GB" sz="2400" dirty="0" smtClean="0">
                <a:ea typeface="Times New Roman"/>
                <a:cs typeface="Times New Roman"/>
              </a:rPr>
              <a:t>how sophisticated investors are</a:t>
            </a:r>
          </a:p>
          <a:p>
            <a:pPr marL="1278455" lvl="4" indent="-342900" algn="just">
              <a:lnSpc>
                <a:spcPts val="2400"/>
              </a:lnSpc>
              <a:spcBef>
                <a:spcPts val="600"/>
              </a:spcBef>
              <a:buFont typeface="Arial" panose="020B0604020202020204" pitchFamily="34" charset="0"/>
              <a:buChar char="•"/>
            </a:pPr>
            <a:r>
              <a:rPr lang="en-GB" sz="2400" dirty="0" smtClean="0">
                <a:ea typeface="Times New Roman"/>
                <a:cs typeface="Times New Roman"/>
              </a:rPr>
              <a:t>how widely available the fund is</a:t>
            </a:r>
          </a:p>
          <a:p>
            <a:pPr marL="342900" indent="-342900">
              <a:spcBef>
                <a:spcPts val="600"/>
              </a:spcBef>
              <a:buClr>
                <a:schemeClr val="accent1"/>
              </a:buClr>
              <a:buFont typeface="Arial" panose="020B0604020202020204" pitchFamily="34" charset="0"/>
              <a:buChar char="•"/>
            </a:pPr>
            <a:r>
              <a:rPr lang="en-GB" sz="2400" dirty="0" smtClean="0"/>
              <a:t>Consequences of regulation:</a:t>
            </a:r>
          </a:p>
          <a:p>
            <a:pPr marL="1278455" lvl="4" indent="-342900" algn="just">
              <a:lnSpc>
                <a:spcPts val="2400"/>
              </a:lnSpc>
              <a:spcBef>
                <a:spcPts val="600"/>
              </a:spcBef>
              <a:buFont typeface="Arial" panose="020B0604020202020204" pitchFamily="34" charset="0"/>
              <a:buChar char="•"/>
            </a:pPr>
            <a:r>
              <a:rPr lang="en-GB" sz="2400" dirty="0" smtClean="0">
                <a:ea typeface="Times New Roman"/>
                <a:cs typeface="Times New Roman"/>
              </a:rPr>
              <a:t>regulatory oversight from Jersey regulator</a:t>
            </a:r>
          </a:p>
          <a:p>
            <a:pPr marL="1278455" lvl="4" indent="-342900" algn="just">
              <a:lnSpc>
                <a:spcPts val="2400"/>
              </a:lnSpc>
              <a:spcBef>
                <a:spcPts val="600"/>
              </a:spcBef>
              <a:buFont typeface="Arial" panose="020B0604020202020204" pitchFamily="34" charset="0"/>
              <a:buChar char="•"/>
            </a:pPr>
            <a:r>
              <a:rPr lang="en-GB" sz="2400" dirty="0" smtClean="0">
                <a:ea typeface="Times New Roman"/>
                <a:cs typeface="Times New Roman"/>
              </a:rPr>
              <a:t>cost</a:t>
            </a:r>
          </a:p>
          <a:p>
            <a:pPr marL="342900" indent="-342900">
              <a:spcBef>
                <a:spcPts val="600"/>
              </a:spcBef>
              <a:buClr>
                <a:schemeClr val="accent1"/>
              </a:buClr>
              <a:buFont typeface="Arial" panose="020B0604020202020204" pitchFamily="34" charset="0"/>
              <a:buChar char="•"/>
            </a:pPr>
            <a:r>
              <a:rPr lang="en-GB" sz="2400" dirty="0" smtClean="0"/>
              <a:t>Marketing into the EU – the Alternative Investment Fund Managers Directive (AIFMD)</a:t>
            </a:r>
            <a:endParaRPr lang="en-GB" sz="2400" dirty="0"/>
          </a:p>
        </p:txBody>
      </p:sp>
    </p:spTree>
    <p:extLst>
      <p:ext uri="{BB962C8B-B14F-4D97-AF65-F5344CB8AC3E}">
        <p14:creationId xmlns:p14="http://schemas.microsoft.com/office/powerpoint/2010/main" val="29139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a:ext>
            </a:extLst>
          </a:blip>
          <a:stretch>
            <a:fillRect/>
          </a:stretch>
        </p:blipFill>
        <p:spPr>
          <a:xfrm>
            <a:off x="0" y="195136"/>
            <a:ext cx="12192000" cy="3027035"/>
          </a:xfrm>
          <a:prstGeom prst="rect">
            <a:avLst/>
          </a:prstGeom>
        </p:spPr>
      </p:pic>
      <p:sp>
        <p:nvSpPr>
          <p:cNvPr id="9" name="Rectangle 8"/>
          <p:cNvSpPr>
            <a:spLocks noChangeArrowheads="1"/>
          </p:cNvSpPr>
          <p:nvPr/>
        </p:nvSpPr>
        <p:spPr bwMode="auto">
          <a:xfrm>
            <a:off x="1276350" y="3071845"/>
            <a:ext cx="9677400" cy="2837224"/>
          </a:xfrm>
          <a:prstGeom prst="rect">
            <a:avLst/>
          </a:prstGeom>
          <a:noFill/>
          <a:ln>
            <a:noFill/>
          </a:ln>
          <a:extLst>
            <a:ext uri="{FAA26D3D-D897-4be2-8F04-BA451C77F1D7}">
              <ma14:placeholderFlag xmlns:ma14="http://schemas.microsoft.com/office/mac/drawingml/2011/main" xmlns=""/>
            </a:ext>
          </a:extLst>
        </p:spPr>
        <p:txBody>
          <a:bodyPr rot="0" vert="horz" wrap="square" lIns="91440" tIns="45720" rIns="91440" bIns="45720" anchor="ctr" anchorCtr="0" upright="1">
            <a:noAutofit/>
          </a:bodyPr>
          <a:lstStyle/>
          <a:p>
            <a:pPr algn="ctr"/>
            <a:r>
              <a:rPr lang="en-GB" sz="3200" b="1" dirty="0">
                <a:solidFill>
                  <a:srgbClr val="000000"/>
                </a:solidFill>
                <a:latin typeface="Trebuchet MS" panose="020B0603020202020204" pitchFamily="34" charset="0"/>
                <a:ea typeface="ＭＳ 明朝"/>
                <a:cs typeface="Trebuchet MS"/>
              </a:rPr>
              <a:t>Welcome </a:t>
            </a:r>
          </a:p>
          <a:p>
            <a:pPr algn="ctr"/>
            <a:r>
              <a:rPr lang="en-US" sz="3200" dirty="0" smtClean="0">
                <a:latin typeface="Trebuchet MS" panose="020B0603020202020204" pitchFamily="34" charset="0"/>
              </a:rPr>
              <a:t>Patrick Groves</a:t>
            </a:r>
            <a:endParaRPr lang="en-US" sz="3200" dirty="0">
              <a:latin typeface="Trebuchet MS" panose="020B0603020202020204" pitchFamily="34" charset="0"/>
            </a:endParaRPr>
          </a:p>
          <a:p>
            <a:pPr algn="ctr"/>
            <a:r>
              <a:rPr lang="en-US" sz="3200" dirty="0" smtClean="0">
                <a:latin typeface="Trebuchet MS" panose="020B0603020202020204" pitchFamily="34" charset="0"/>
              </a:rPr>
              <a:t>Member </a:t>
            </a:r>
            <a:r>
              <a:rPr lang="en-US" sz="3200" dirty="0">
                <a:latin typeface="Trebuchet MS" panose="020B0603020202020204" pitchFamily="34" charset="0"/>
              </a:rPr>
              <a:t>of the AREF </a:t>
            </a:r>
            <a:r>
              <a:rPr lang="en-US" sz="3200" dirty="0" smtClean="0">
                <a:latin typeface="Trebuchet MS" panose="020B0603020202020204" pitchFamily="34" charset="0"/>
              </a:rPr>
              <a:t>FutureGen Committee</a:t>
            </a:r>
            <a:endParaRPr lang="en-US" sz="3200" dirty="0">
              <a:latin typeface="Trebuchet MS" panose="020B0603020202020204" pitchFamily="34" charset="0"/>
            </a:endParaRPr>
          </a:p>
          <a:p>
            <a:pPr algn="ctr"/>
            <a:r>
              <a:rPr lang="en-US" sz="3200" dirty="0" smtClean="0">
                <a:solidFill>
                  <a:srgbClr val="000000"/>
                </a:solidFill>
                <a:latin typeface="Trebuchet MS" panose="020B0603020202020204" pitchFamily="34" charset="0"/>
                <a:ea typeface="ＭＳ 明朝"/>
                <a:cs typeface="Trebuchet MS"/>
              </a:rPr>
              <a:t>Senior Associate, CMS</a:t>
            </a:r>
            <a:endParaRPr lang="en-GB" sz="3200" dirty="0">
              <a:solidFill>
                <a:srgbClr val="000000"/>
              </a:solidFill>
              <a:latin typeface="Trebuchet MS" panose="020B0603020202020204" pitchFamily="34" charset="0"/>
              <a:ea typeface="ＭＳ 明朝"/>
              <a:cs typeface="Trebuchet MS"/>
            </a:endParaRPr>
          </a:p>
        </p:txBody>
      </p:sp>
    </p:spTree>
    <p:extLst>
      <p:ext uri="{BB962C8B-B14F-4D97-AF65-F5344CB8AC3E}">
        <p14:creationId xmlns:p14="http://schemas.microsoft.com/office/powerpoint/2010/main" val="1627973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31838" y="231095"/>
            <a:ext cx="10746059" cy="922395"/>
          </a:xfrm>
        </p:spPr>
        <p:txBody>
          <a:bodyPr/>
          <a:lstStyle/>
          <a:p>
            <a:r>
              <a:rPr lang="en-GB" dirty="0" smtClean="0"/>
              <a:t>Funds: The Basics</a:t>
            </a:r>
            <a:endParaRPr lang="en-GB" dirty="0"/>
          </a:p>
        </p:txBody>
      </p:sp>
      <p:sp>
        <p:nvSpPr>
          <p:cNvPr id="5" name="TextBox 4"/>
          <p:cNvSpPr txBox="1"/>
          <p:nvPr/>
        </p:nvSpPr>
        <p:spPr>
          <a:xfrm>
            <a:off x="752956" y="1338699"/>
            <a:ext cx="4443845" cy="461665"/>
          </a:xfrm>
          <a:prstGeom prst="rect">
            <a:avLst/>
          </a:prstGeom>
          <a:noFill/>
        </p:spPr>
        <p:txBody>
          <a:bodyPr wrap="none" rtlCol="0">
            <a:spAutoFit/>
          </a:bodyPr>
          <a:lstStyle>
            <a:defPPr>
              <a:defRPr lang="en-US"/>
            </a:defPPr>
            <a:lvl1pPr>
              <a:defRPr sz="3200">
                <a:solidFill>
                  <a:srgbClr val="558ED5"/>
                </a:solidFill>
                <a:latin typeface="Trebuchet MS" pitchFamily="34" charset="0"/>
                <a:ea typeface="+mj-ea"/>
                <a:cs typeface="+mj-cs"/>
              </a:defRPr>
            </a:lvl1pPr>
          </a:lstStyle>
          <a:p>
            <a:r>
              <a:rPr lang="en-GB" sz="2400" dirty="0"/>
              <a:t>Why are most funds regulated?</a:t>
            </a:r>
          </a:p>
        </p:txBody>
      </p:sp>
      <p:sp>
        <p:nvSpPr>
          <p:cNvPr id="7" name="Text Placeholder 3"/>
          <p:cNvSpPr txBox="1">
            <a:spLocks/>
          </p:cNvSpPr>
          <p:nvPr/>
        </p:nvSpPr>
        <p:spPr>
          <a:xfrm>
            <a:off x="731838" y="1753328"/>
            <a:ext cx="10888709" cy="422946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80990" indent="-380990">
              <a:spcBef>
                <a:spcPts val="600"/>
              </a:spcBef>
              <a:buClr>
                <a:schemeClr val="accent1"/>
              </a:buClr>
              <a:buFont typeface="Arial" panose="020B0604020202020204" pitchFamily="34" charset="0"/>
              <a:buChar char="•"/>
            </a:pPr>
            <a:r>
              <a:rPr lang="en-GB" sz="2400" dirty="0" smtClean="0"/>
              <a:t>Degree of regulation varies according to sophistication and number of target investors</a:t>
            </a:r>
          </a:p>
          <a:p>
            <a:pPr marL="380990" indent="-380990">
              <a:spcBef>
                <a:spcPts val="600"/>
              </a:spcBef>
              <a:buClr>
                <a:schemeClr val="accent1"/>
              </a:buClr>
              <a:buFont typeface="Arial" panose="020B0604020202020204" pitchFamily="34" charset="0"/>
              <a:buChar char="•"/>
            </a:pPr>
            <a:r>
              <a:rPr lang="en-GB" sz="2400" dirty="0" smtClean="0"/>
              <a:t>The Jersey Financial Services Commission or "JFSC" has different 'products’. </a:t>
            </a:r>
            <a:br>
              <a:rPr lang="en-GB" sz="2400" dirty="0" smtClean="0"/>
            </a:br>
            <a:r>
              <a:rPr lang="en-GB" sz="2400" dirty="0" smtClean="0"/>
              <a:t>For example:</a:t>
            </a:r>
          </a:p>
          <a:p>
            <a:pPr marL="1087784" lvl="2" indent="-380990">
              <a:spcBef>
                <a:spcPts val="600"/>
              </a:spcBef>
              <a:buFont typeface="System Font Regular"/>
              <a:buChar char="–"/>
            </a:pPr>
            <a:r>
              <a:rPr lang="en-GB" sz="2400" dirty="0"/>
              <a:t>Listed Funds</a:t>
            </a:r>
          </a:p>
          <a:p>
            <a:pPr marL="1087784" lvl="2" indent="-380990">
              <a:spcBef>
                <a:spcPts val="600"/>
              </a:spcBef>
              <a:buFont typeface="System Font Regular"/>
              <a:buChar char="–"/>
            </a:pPr>
            <a:r>
              <a:rPr lang="en-GB" sz="2400" dirty="0"/>
              <a:t>Expert Investor and Eligible Investor Funds</a:t>
            </a:r>
          </a:p>
          <a:p>
            <a:pPr marL="1087784" lvl="2" indent="-380990">
              <a:spcBef>
                <a:spcPts val="600"/>
              </a:spcBef>
              <a:buFont typeface="System Font Regular"/>
              <a:buChar char="–"/>
            </a:pPr>
            <a:r>
              <a:rPr lang="en-GB" sz="2400" dirty="0"/>
              <a:t>Jersey Private Funds</a:t>
            </a:r>
          </a:p>
          <a:p>
            <a:pPr marL="1087784" lvl="2" indent="-380990">
              <a:spcBef>
                <a:spcPts val="600"/>
              </a:spcBef>
              <a:buFont typeface="System Font Regular"/>
              <a:buChar char="–"/>
            </a:pPr>
            <a:r>
              <a:rPr lang="en-GB" sz="2400" dirty="0"/>
              <a:t>Retail/Quasi-retail </a:t>
            </a:r>
            <a:r>
              <a:rPr lang="en-GB" sz="2400" dirty="0" smtClean="0"/>
              <a:t>(similar to UCITs)</a:t>
            </a:r>
          </a:p>
          <a:p>
            <a:pPr marL="380990" indent="-380990">
              <a:spcBef>
                <a:spcPts val="600"/>
              </a:spcBef>
              <a:buClr>
                <a:schemeClr val="accent1"/>
              </a:buClr>
              <a:buFont typeface="Arial" panose="020B0604020202020204" pitchFamily="34" charset="0"/>
              <a:buChar char="•"/>
            </a:pPr>
            <a:r>
              <a:rPr lang="en-GB" sz="2400" dirty="0" smtClean="0"/>
              <a:t>Not all funds are regulated</a:t>
            </a:r>
          </a:p>
          <a:p>
            <a:pPr marL="380990" indent="-380990">
              <a:buClr>
                <a:schemeClr val="accent1"/>
              </a:buClr>
              <a:buFont typeface="Arial" panose="020B0604020202020204" pitchFamily="34" charset="0"/>
              <a:buChar char="•"/>
            </a:pPr>
            <a:endParaRPr lang="en-GB" dirty="0"/>
          </a:p>
        </p:txBody>
      </p:sp>
    </p:spTree>
    <p:extLst>
      <p:ext uri="{BB962C8B-B14F-4D97-AF65-F5344CB8AC3E}">
        <p14:creationId xmlns:p14="http://schemas.microsoft.com/office/powerpoint/2010/main" val="3552288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838" y="231095"/>
            <a:ext cx="10850562" cy="922395"/>
          </a:xfrm>
        </p:spPr>
        <p:txBody>
          <a:bodyPr>
            <a:normAutofit/>
          </a:bodyPr>
          <a:lstStyle/>
          <a:p>
            <a:r>
              <a:rPr lang="en-GB" dirty="0"/>
              <a:t>Structure Diagram – a typical unit trust </a:t>
            </a:r>
            <a:r>
              <a:rPr lang="en-GB" dirty="0" smtClean="0"/>
              <a:t>structure</a:t>
            </a:r>
            <a:endParaRPr lang="en-GB" dirty="0"/>
          </a:p>
        </p:txBody>
      </p:sp>
      <p:grpSp>
        <p:nvGrpSpPr>
          <p:cNvPr id="53" name="Group 52"/>
          <p:cNvGrpSpPr/>
          <p:nvPr/>
        </p:nvGrpSpPr>
        <p:grpSpPr>
          <a:xfrm>
            <a:off x="1091979" y="1001486"/>
            <a:ext cx="10255290" cy="4895730"/>
            <a:chOff x="1091979" y="727987"/>
            <a:chExt cx="10007981" cy="5169229"/>
          </a:xfrm>
        </p:grpSpPr>
        <p:sp>
          <p:nvSpPr>
            <p:cNvPr id="4" name="Oval 3"/>
            <p:cNvSpPr/>
            <p:nvPr/>
          </p:nvSpPr>
          <p:spPr>
            <a:xfrm>
              <a:off x="4972217" y="2491409"/>
              <a:ext cx="2056737" cy="107077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2"/>
                  </a:solidFill>
                </a:rPr>
                <a:t>Unit Trust</a:t>
              </a:r>
            </a:p>
          </p:txBody>
        </p:sp>
        <p:sp>
          <p:nvSpPr>
            <p:cNvPr id="5" name="Oval 4"/>
            <p:cNvSpPr/>
            <p:nvPr/>
          </p:nvSpPr>
          <p:spPr>
            <a:xfrm>
              <a:off x="9391312" y="1826096"/>
              <a:ext cx="1708648" cy="9983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7" dirty="0">
                  <a:solidFill>
                    <a:schemeClr val="bg2"/>
                  </a:solidFill>
                </a:rPr>
                <a:t>Other service providers</a:t>
              </a:r>
            </a:p>
          </p:txBody>
        </p:sp>
        <p:sp>
          <p:nvSpPr>
            <p:cNvPr id="6" name="Isosceles Triangle 5"/>
            <p:cNvSpPr/>
            <p:nvPr/>
          </p:nvSpPr>
          <p:spPr>
            <a:xfrm>
              <a:off x="7400014" y="3756993"/>
              <a:ext cx="2461372" cy="113438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7" dirty="0">
                  <a:solidFill>
                    <a:schemeClr val="bg2"/>
                  </a:solidFill>
                </a:rPr>
                <a:t>Limited Partnership</a:t>
              </a:r>
            </a:p>
          </p:txBody>
        </p:sp>
        <p:sp>
          <p:nvSpPr>
            <p:cNvPr id="7" name="Rectangle 6"/>
            <p:cNvSpPr/>
            <p:nvPr/>
          </p:nvSpPr>
          <p:spPr>
            <a:xfrm>
              <a:off x="5793845" y="5642144"/>
              <a:ext cx="540689" cy="2332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7" b="1">
                <a:solidFill>
                  <a:schemeClr val="tx1"/>
                </a:solidFill>
              </a:endParaRPr>
            </a:p>
          </p:txBody>
        </p:sp>
        <p:sp>
          <p:nvSpPr>
            <p:cNvPr id="8" name="Isosceles Triangle 7"/>
            <p:cNvSpPr/>
            <p:nvPr/>
          </p:nvSpPr>
          <p:spPr>
            <a:xfrm>
              <a:off x="5793844" y="5368767"/>
              <a:ext cx="540689" cy="26769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7" b="1">
                <a:solidFill>
                  <a:schemeClr val="tx1"/>
                </a:solidFill>
              </a:endParaRPr>
            </a:p>
          </p:txBody>
        </p:sp>
        <p:sp>
          <p:nvSpPr>
            <p:cNvPr id="9" name="Isosceles Triangle 8"/>
            <p:cNvSpPr/>
            <p:nvPr/>
          </p:nvSpPr>
          <p:spPr>
            <a:xfrm>
              <a:off x="4278240" y="5361833"/>
              <a:ext cx="540689" cy="26769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7" b="1">
                <a:solidFill>
                  <a:schemeClr val="tx1"/>
                </a:solidFill>
              </a:endParaRPr>
            </a:p>
          </p:txBody>
        </p:sp>
        <p:sp>
          <p:nvSpPr>
            <p:cNvPr id="10" name="Rectangle 9"/>
            <p:cNvSpPr/>
            <p:nvPr/>
          </p:nvSpPr>
          <p:spPr>
            <a:xfrm>
              <a:off x="4278238" y="5633584"/>
              <a:ext cx="540689" cy="2332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7" b="1">
                <a:solidFill>
                  <a:schemeClr val="tx1"/>
                </a:solidFill>
              </a:endParaRPr>
            </a:p>
          </p:txBody>
        </p:sp>
        <p:sp>
          <p:nvSpPr>
            <p:cNvPr id="11" name="Rectangle 10"/>
            <p:cNvSpPr/>
            <p:nvPr/>
          </p:nvSpPr>
          <p:spPr>
            <a:xfrm>
              <a:off x="8360356" y="5663979"/>
              <a:ext cx="540689" cy="2332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7" b="1">
                <a:solidFill>
                  <a:schemeClr val="tx1"/>
                </a:solidFill>
              </a:endParaRPr>
            </a:p>
          </p:txBody>
        </p:sp>
        <p:sp>
          <p:nvSpPr>
            <p:cNvPr id="12" name="Isosceles Triangle 11"/>
            <p:cNvSpPr/>
            <p:nvPr/>
          </p:nvSpPr>
          <p:spPr>
            <a:xfrm>
              <a:off x="8360354" y="5396287"/>
              <a:ext cx="540689" cy="26769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7" b="1">
                <a:solidFill>
                  <a:schemeClr val="tx1"/>
                </a:solidFill>
              </a:endParaRPr>
            </a:p>
          </p:txBody>
        </p:sp>
        <p:sp>
          <p:nvSpPr>
            <p:cNvPr id="13" name="Rectangle 12"/>
            <p:cNvSpPr/>
            <p:nvPr/>
          </p:nvSpPr>
          <p:spPr>
            <a:xfrm>
              <a:off x="3848431" y="4081670"/>
              <a:ext cx="1388828" cy="4452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7" dirty="0">
                  <a:solidFill>
                    <a:schemeClr val="bg2"/>
                  </a:solidFill>
                </a:rPr>
                <a:t>Holding Company</a:t>
              </a:r>
            </a:p>
          </p:txBody>
        </p:sp>
        <p:sp>
          <p:nvSpPr>
            <p:cNvPr id="14" name="Rectangle 13"/>
            <p:cNvSpPr/>
            <p:nvPr/>
          </p:nvSpPr>
          <p:spPr>
            <a:xfrm>
              <a:off x="5306167" y="1083146"/>
              <a:ext cx="1388828" cy="4452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7" dirty="0">
                  <a:solidFill>
                    <a:schemeClr val="bg2"/>
                  </a:solidFill>
                </a:rPr>
                <a:t>Trustee</a:t>
              </a:r>
            </a:p>
          </p:txBody>
        </p:sp>
        <p:sp>
          <p:nvSpPr>
            <p:cNvPr id="15" name="Rectangle 14"/>
            <p:cNvSpPr/>
            <p:nvPr/>
          </p:nvSpPr>
          <p:spPr>
            <a:xfrm>
              <a:off x="7665941" y="1305782"/>
              <a:ext cx="1388828" cy="4452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7" dirty="0">
                  <a:solidFill>
                    <a:schemeClr val="bg2"/>
                  </a:solidFill>
                </a:rPr>
                <a:t>Manager</a:t>
              </a:r>
            </a:p>
          </p:txBody>
        </p:sp>
        <p:sp>
          <p:nvSpPr>
            <p:cNvPr id="16" name="Oval 15"/>
            <p:cNvSpPr/>
            <p:nvPr/>
          </p:nvSpPr>
          <p:spPr>
            <a:xfrm>
              <a:off x="1091979" y="2491410"/>
              <a:ext cx="1717483" cy="710316"/>
            </a:xfrm>
            <a:prstGeom prst="ellipse">
              <a:avLst/>
            </a:prstGeom>
            <a:solidFill>
              <a:schemeClr val="bg2">
                <a:lumMod val="9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Bank (provides financing)</a:t>
              </a:r>
            </a:p>
          </p:txBody>
        </p:sp>
        <p:sp>
          <p:nvSpPr>
            <p:cNvPr id="17" name="Rectangle 16"/>
            <p:cNvSpPr/>
            <p:nvPr/>
          </p:nvSpPr>
          <p:spPr>
            <a:xfrm>
              <a:off x="9896723" y="3878914"/>
              <a:ext cx="1095517" cy="4452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7" dirty="0">
                  <a:solidFill>
                    <a:schemeClr val="bg2"/>
                  </a:solidFill>
                </a:rPr>
                <a:t>General Partner</a:t>
              </a:r>
            </a:p>
          </p:txBody>
        </p:sp>
        <p:sp>
          <p:nvSpPr>
            <p:cNvPr id="18" name="Oval 17"/>
            <p:cNvSpPr/>
            <p:nvPr/>
          </p:nvSpPr>
          <p:spPr>
            <a:xfrm>
              <a:off x="1600861" y="727987"/>
              <a:ext cx="1717483" cy="710316"/>
            </a:xfrm>
            <a:prstGeom prst="ellipse">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Unitholders (investors)</a:t>
              </a:r>
            </a:p>
          </p:txBody>
        </p:sp>
        <p:cxnSp>
          <p:nvCxnSpPr>
            <p:cNvPr id="19" name="Straight Arrow Connector 18"/>
            <p:cNvCxnSpPr/>
            <p:nvPr/>
          </p:nvCxnSpPr>
          <p:spPr>
            <a:xfrm>
              <a:off x="2809462" y="2804160"/>
              <a:ext cx="2088543" cy="222637"/>
            </a:xfrm>
            <a:prstGeom prst="straightConnector1">
              <a:avLst/>
            </a:prstGeom>
            <a:ln w="952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521444" y="3077679"/>
              <a:ext cx="5440459" cy="1261088"/>
            </a:xfrm>
            <a:prstGeom prst="straightConnector1">
              <a:avLst/>
            </a:prstGeom>
            <a:ln w="952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00862" y="3201726"/>
              <a:ext cx="2162756" cy="1085359"/>
            </a:xfrm>
            <a:prstGeom prst="straightConnector1">
              <a:avLst/>
            </a:prstGeom>
            <a:ln w="952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2809462" y="1321024"/>
              <a:ext cx="2463957" cy="1342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4" idx="7"/>
            </p:cNvCxnSpPr>
            <p:nvPr/>
          </p:nvCxnSpPr>
          <p:spPr>
            <a:xfrm flipV="1">
              <a:off x="6727751" y="1751056"/>
              <a:ext cx="1541605" cy="8971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4" idx="2"/>
            </p:cNvCxnSpPr>
            <p:nvPr/>
          </p:nvCxnSpPr>
          <p:spPr>
            <a:xfrm flipH="1" flipV="1">
              <a:off x="6000582" y="1528419"/>
              <a:ext cx="19847" cy="9629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 idx="2"/>
              <a:endCxn id="4" idx="6"/>
            </p:cNvCxnSpPr>
            <p:nvPr/>
          </p:nvCxnSpPr>
          <p:spPr>
            <a:xfrm flipH="1">
              <a:off x="7028954" y="2325261"/>
              <a:ext cx="2362359" cy="701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4" idx="5"/>
            </p:cNvCxnSpPr>
            <p:nvPr/>
          </p:nvCxnSpPr>
          <p:spPr>
            <a:xfrm flipH="1" flipV="1">
              <a:off x="6727751" y="3405374"/>
              <a:ext cx="1378099" cy="8222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0"/>
            </p:cNvCxnSpPr>
            <p:nvPr/>
          </p:nvCxnSpPr>
          <p:spPr>
            <a:xfrm flipV="1">
              <a:off x="6064188" y="3562186"/>
              <a:ext cx="7987" cy="18065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542845" y="3405373"/>
              <a:ext cx="788063" cy="6513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9" idx="0"/>
            </p:cNvCxnSpPr>
            <p:nvPr/>
          </p:nvCxnSpPr>
          <p:spPr>
            <a:xfrm flipH="1" flipV="1">
              <a:off x="4542845" y="4526944"/>
              <a:ext cx="5740" cy="8348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9214337" y="4112379"/>
              <a:ext cx="684220" cy="185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2" idx="0"/>
            </p:cNvCxnSpPr>
            <p:nvPr/>
          </p:nvCxnSpPr>
          <p:spPr>
            <a:xfrm flipV="1">
              <a:off x="8630699" y="4911042"/>
              <a:ext cx="0" cy="4852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2406593" y="1649203"/>
              <a:ext cx="1261609" cy="449692"/>
            </a:xfrm>
            <a:prstGeom prst="ellipse">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33" dirty="0">
                  <a:solidFill>
                    <a:schemeClr val="tx1"/>
                  </a:solidFill>
                </a:rPr>
                <a:t>invest £</a:t>
              </a:r>
            </a:p>
          </p:txBody>
        </p:sp>
        <p:sp>
          <p:nvSpPr>
            <p:cNvPr id="33" name="Oval 32"/>
            <p:cNvSpPr/>
            <p:nvPr/>
          </p:nvSpPr>
          <p:spPr>
            <a:xfrm>
              <a:off x="5009320" y="2041718"/>
              <a:ext cx="1261609" cy="449692"/>
            </a:xfrm>
            <a:prstGeom prst="ellipse">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33" dirty="0">
                  <a:solidFill>
                    <a:schemeClr val="tx1"/>
                  </a:solidFill>
                </a:rPr>
                <a:t>Fees</a:t>
              </a:r>
            </a:p>
          </p:txBody>
        </p:sp>
        <p:sp>
          <p:nvSpPr>
            <p:cNvPr id="34" name="Oval 33"/>
            <p:cNvSpPr/>
            <p:nvPr/>
          </p:nvSpPr>
          <p:spPr>
            <a:xfrm>
              <a:off x="4026893" y="1785067"/>
              <a:ext cx="1918916" cy="449692"/>
            </a:xfrm>
            <a:prstGeom prst="ellipse">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33" dirty="0">
                  <a:solidFill>
                    <a:schemeClr val="tx1"/>
                  </a:solidFill>
                </a:rPr>
                <a:t>Distributions</a:t>
              </a:r>
            </a:p>
          </p:txBody>
        </p:sp>
        <p:cxnSp>
          <p:nvCxnSpPr>
            <p:cNvPr id="35" name="Straight Arrow Connector 34"/>
            <p:cNvCxnSpPr/>
            <p:nvPr/>
          </p:nvCxnSpPr>
          <p:spPr>
            <a:xfrm flipH="1" flipV="1">
              <a:off x="4311372" y="1967312"/>
              <a:ext cx="231472" cy="1594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9426780" y="4056721"/>
              <a:ext cx="252608" cy="622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5894567" y="2126726"/>
              <a:ext cx="6183" cy="2489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6843487" y="2331996"/>
              <a:ext cx="185467" cy="1594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3383719" y="1785067"/>
              <a:ext cx="150191" cy="1309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6064190" y="2108147"/>
              <a:ext cx="1261609" cy="449692"/>
            </a:xfrm>
            <a:prstGeom prst="ellipse">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33" dirty="0">
                  <a:solidFill>
                    <a:schemeClr val="tx1"/>
                  </a:solidFill>
                </a:rPr>
                <a:t>Fees</a:t>
              </a:r>
            </a:p>
          </p:txBody>
        </p:sp>
        <p:sp>
          <p:nvSpPr>
            <p:cNvPr id="41" name="Oval 40"/>
            <p:cNvSpPr/>
            <p:nvPr/>
          </p:nvSpPr>
          <p:spPr>
            <a:xfrm>
              <a:off x="5640123" y="1664639"/>
              <a:ext cx="2321780" cy="449692"/>
            </a:xfrm>
            <a:prstGeom prst="ellipse">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33" dirty="0">
                  <a:solidFill>
                    <a:schemeClr val="tx1"/>
                  </a:solidFill>
                </a:rPr>
                <a:t>Trust Instrument</a:t>
              </a:r>
            </a:p>
          </p:txBody>
        </p:sp>
        <p:sp>
          <p:nvSpPr>
            <p:cNvPr id="42" name="Oval 41"/>
            <p:cNvSpPr/>
            <p:nvPr/>
          </p:nvSpPr>
          <p:spPr>
            <a:xfrm>
              <a:off x="7476700" y="1883301"/>
              <a:ext cx="2060069" cy="449692"/>
            </a:xfrm>
            <a:prstGeom prst="ellipse">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33" dirty="0">
                  <a:solidFill>
                    <a:schemeClr val="tx1"/>
                  </a:solidFill>
                </a:rPr>
                <a:t>Trust Instrument</a:t>
              </a:r>
            </a:p>
          </p:txBody>
        </p:sp>
        <p:cxnSp>
          <p:nvCxnSpPr>
            <p:cNvPr id="43" name="Straight Arrow Connector 42"/>
            <p:cNvCxnSpPr/>
            <p:nvPr/>
          </p:nvCxnSpPr>
          <p:spPr>
            <a:xfrm flipV="1">
              <a:off x="7163704" y="2753092"/>
              <a:ext cx="263685" cy="797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6867749" y="2411703"/>
              <a:ext cx="1261609" cy="449692"/>
            </a:xfrm>
            <a:prstGeom prst="ellipse">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33" dirty="0">
                  <a:solidFill>
                    <a:schemeClr val="tx1"/>
                  </a:solidFill>
                </a:rPr>
                <a:t>Fees</a:t>
              </a:r>
            </a:p>
          </p:txBody>
        </p:sp>
        <p:sp>
          <p:nvSpPr>
            <p:cNvPr id="45" name="Oval 44"/>
            <p:cNvSpPr/>
            <p:nvPr/>
          </p:nvSpPr>
          <p:spPr>
            <a:xfrm>
              <a:off x="7668692" y="2663465"/>
              <a:ext cx="2210395" cy="449692"/>
            </a:xfrm>
            <a:prstGeom prst="ellipse">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33" dirty="0">
                  <a:solidFill>
                    <a:schemeClr val="tx1"/>
                  </a:solidFill>
                </a:rPr>
                <a:t>Service provider agreements</a:t>
              </a:r>
            </a:p>
          </p:txBody>
        </p:sp>
        <p:sp>
          <p:nvSpPr>
            <p:cNvPr id="46" name="Oval 45"/>
            <p:cNvSpPr/>
            <p:nvPr/>
          </p:nvSpPr>
          <p:spPr>
            <a:xfrm>
              <a:off x="8773890" y="3731048"/>
              <a:ext cx="1261609" cy="535160"/>
            </a:xfrm>
            <a:prstGeom prst="ellipse">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33" dirty="0">
                  <a:solidFill>
                    <a:schemeClr val="tx1"/>
                  </a:solidFill>
                </a:rPr>
                <a:t>Fees</a:t>
              </a:r>
            </a:p>
          </p:txBody>
        </p:sp>
        <p:sp>
          <p:nvSpPr>
            <p:cNvPr id="47" name="Oval 46"/>
            <p:cNvSpPr/>
            <p:nvPr/>
          </p:nvSpPr>
          <p:spPr>
            <a:xfrm>
              <a:off x="8492899" y="5039643"/>
              <a:ext cx="1191812" cy="414011"/>
            </a:xfrm>
            <a:prstGeom prst="ellipse">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33" dirty="0">
                  <a:solidFill>
                    <a:schemeClr val="tx1"/>
                  </a:solidFill>
                </a:rPr>
                <a:t>Rent</a:t>
              </a:r>
            </a:p>
          </p:txBody>
        </p:sp>
        <p:cxnSp>
          <p:nvCxnSpPr>
            <p:cNvPr id="48" name="Straight Arrow Connector 47"/>
            <p:cNvCxnSpPr/>
            <p:nvPr/>
          </p:nvCxnSpPr>
          <p:spPr>
            <a:xfrm flipV="1">
              <a:off x="8773889" y="5092913"/>
              <a:ext cx="0" cy="2473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5966249" y="4995824"/>
              <a:ext cx="1191812" cy="414011"/>
            </a:xfrm>
            <a:prstGeom prst="ellipse">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33" dirty="0">
                  <a:solidFill>
                    <a:schemeClr val="tx1"/>
                  </a:solidFill>
                </a:rPr>
                <a:t>Rent</a:t>
              </a:r>
            </a:p>
          </p:txBody>
        </p:sp>
        <p:cxnSp>
          <p:nvCxnSpPr>
            <p:cNvPr id="50" name="Straight Arrow Connector 49"/>
            <p:cNvCxnSpPr/>
            <p:nvPr/>
          </p:nvCxnSpPr>
          <p:spPr>
            <a:xfrm flipV="1">
              <a:off x="6270928" y="5039643"/>
              <a:ext cx="0" cy="2473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4376310" y="5009577"/>
              <a:ext cx="1191812" cy="414011"/>
            </a:xfrm>
            <a:prstGeom prst="ellipse">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33" dirty="0">
                  <a:solidFill>
                    <a:schemeClr val="tx1"/>
                  </a:solidFill>
                </a:rPr>
                <a:t>Rent</a:t>
              </a:r>
            </a:p>
          </p:txBody>
        </p:sp>
        <p:cxnSp>
          <p:nvCxnSpPr>
            <p:cNvPr id="52" name="Straight Arrow Connector 51"/>
            <p:cNvCxnSpPr/>
            <p:nvPr/>
          </p:nvCxnSpPr>
          <p:spPr>
            <a:xfrm flipV="1">
              <a:off x="4637305" y="5039643"/>
              <a:ext cx="0" cy="2473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315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31838" y="231095"/>
            <a:ext cx="10746059" cy="922395"/>
          </a:xfrm>
        </p:spPr>
        <p:txBody>
          <a:bodyPr/>
          <a:lstStyle/>
          <a:p>
            <a:r>
              <a:rPr lang="en-GB" dirty="0" smtClean="0"/>
              <a:t>Funds: The Basics</a:t>
            </a:r>
            <a:endParaRPr lang="en-GB" dirty="0"/>
          </a:p>
        </p:txBody>
      </p:sp>
      <p:sp>
        <p:nvSpPr>
          <p:cNvPr id="6" name="TextBox 5"/>
          <p:cNvSpPr txBox="1"/>
          <p:nvPr/>
        </p:nvSpPr>
        <p:spPr>
          <a:xfrm>
            <a:off x="752956" y="1338699"/>
            <a:ext cx="5434501" cy="461665"/>
          </a:xfrm>
          <a:prstGeom prst="rect">
            <a:avLst/>
          </a:prstGeom>
          <a:noFill/>
        </p:spPr>
        <p:txBody>
          <a:bodyPr wrap="none" rtlCol="0">
            <a:spAutoFit/>
          </a:bodyPr>
          <a:lstStyle>
            <a:defPPr>
              <a:defRPr lang="en-US"/>
            </a:defPPr>
            <a:lvl1pPr>
              <a:defRPr sz="3200">
                <a:solidFill>
                  <a:srgbClr val="558ED5"/>
                </a:solidFill>
                <a:latin typeface="Trebuchet MS" pitchFamily="34" charset="0"/>
                <a:ea typeface="+mj-ea"/>
                <a:cs typeface="+mj-cs"/>
              </a:defRPr>
            </a:lvl1pPr>
          </a:lstStyle>
          <a:p>
            <a:r>
              <a:rPr lang="en-GB" sz="2400" dirty="0"/>
              <a:t>Key service providers to the unit trust</a:t>
            </a:r>
          </a:p>
        </p:txBody>
      </p:sp>
      <p:graphicFrame>
        <p:nvGraphicFramePr>
          <p:cNvPr id="7" name="Table 6"/>
          <p:cNvGraphicFramePr>
            <a:graphicFrameLocks noGrp="1"/>
          </p:cNvGraphicFramePr>
          <p:nvPr>
            <p:extLst>
              <p:ext uri="{D42A27DB-BD31-4B8C-83A1-F6EECF244321}">
                <p14:modId xmlns:p14="http://schemas.microsoft.com/office/powerpoint/2010/main" val="2830274995"/>
              </p:ext>
            </p:extLst>
          </p:nvPr>
        </p:nvGraphicFramePr>
        <p:xfrm>
          <a:off x="752955" y="1800365"/>
          <a:ext cx="10867594" cy="4025669"/>
        </p:xfrm>
        <a:graphic>
          <a:graphicData uri="http://schemas.openxmlformats.org/drawingml/2006/table">
            <a:tbl>
              <a:tblPr firstRow="1" firstCol="1" bandRow="1">
                <a:tableStyleId>{5C22544A-7EE6-4342-B048-85BDC9FD1C3A}</a:tableStyleId>
              </a:tblPr>
              <a:tblGrid>
                <a:gridCol w="1641782">
                  <a:extLst>
                    <a:ext uri="{9D8B030D-6E8A-4147-A177-3AD203B41FA5}">
                      <a16:colId xmlns:a16="http://schemas.microsoft.com/office/drawing/2014/main" xmlns="" val="20000"/>
                    </a:ext>
                  </a:extLst>
                </a:gridCol>
                <a:gridCol w="7276268">
                  <a:extLst>
                    <a:ext uri="{9D8B030D-6E8A-4147-A177-3AD203B41FA5}">
                      <a16:colId xmlns:a16="http://schemas.microsoft.com/office/drawing/2014/main" xmlns="" val="20001"/>
                    </a:ext>
                  </a:extLst>
                </a:gridCol>
                <a:gridCol w="1949544">
                  <a:extLst>
                    <a:ext uri="{9D8B030D-6E8A-4147-A177-3AD203B41FA5}">
                      <a16:colId xmlns:a16="http://schemas.microsoft.com/office/drawing/2014/main" xmlns="" val="20002"/>
                    </a:ext>
                  </a:extLst>
                </a:gridCol>
              </a:tblGrid>
              <a:tr h="629626">
                <a:tc>
                  <a:txBody>
                    <a:bodyPr/>
                    <a:lstStyle/>
                    <a:p>
                      <a:pPr algn="just">
                        <a:lnSpc>
                          <a:spcPct val="130000"/>
                        </a:lnSpc>
                        <a:spcAft>
                          <a:spcPts val="1200"/>
                        </a:spcAft>
                      </a:pPr>
                      <a:r>
                        <a:rPr lang="en-GB" sz="1400" dirty="0">
                          <a:effectLst/>
                        </a:rPr>
                        <a:t>Service Provider</a:t>
                      </a:r>
                      <a:endParaRPr lang="en-GB" sz="1400" dirty="0">
                        <a:effectLst/>
                        <a:latin typeface="Calibri"/>
                        <a:ea typeface="Times New Roman"/>
                        <a:cs typeface="Times New Roman"/>
                      </a:endParaRPr>
                    </a:p>
                  </a:txBody>
                  <a:tcPr marT="0" marB="0"/>
                </a:tc>
                <a:tc>
                  <a:txBody>
                    <a:bodyPr/>
                    <a:lstStyle/>
                    <a:p>
                      <a:pPr algn="just">
                        <a:lnSpc>
                          <a:spcPct val="130000"/>
                        </a:lnSpc>
                        <a:spcAft>
                          <a:spcPts val="1200"/>
                        </a:spcAft>
                      </a:pPr>
                      <a:r>
                        <a:rPr lang="en-GB" sz="1400" dirty="0">
                          <a:effectLst/>
                        </a:rPr>
                        <a:t>What do they do?</a:t>
                      </a:r>
                      <a:endParaRPr lang="en-GB" sz="1400" dirty="0">
                        <a:effectLst/>
                        <a:latin typeface="Calibri"/>
                        <a:ea typeface="Times New Roman"/>
                        <a:cs typeface="Times New Roman"/>
                      </a:endParaRPr>
                    </a:p>
                  </a:txBody>
                  <a:tcPr marT="0" marB="0"/>
                </a:tc>
                <a:tc>
                  <a:txBody>
                    <a:bodyPr/>
                    <a:lstStyle/>
                    <a:p>
                      <a:pPr algn="just">
                        <a:lnSpc>
                          <a:spcPct val="130000"/>
                        </a:lnSpc>
                        <a:spcAft>
                          <a:spcPts val="1200"/>
                        </a:spcAft>
                      </a:pPr>
                      <a:r>
                        <a:rPr lang="en-GB" sz="1400">
                          <a:effectLst/>
                        </a:rPr>
                        <a:t>Documentation</a:t>
                      </a:r>
                      <a:endParaRPr lang="en-GB" sz="1400">
                        <a:effectLst/>
                        <a:latin typeface="Calibri"/>
                        <a:ea typeface="Times New Roman"/>
                        <a:cs typeface="Times New Roman"/>
                      </a:endParaRPr>
                    </a:p>
                  </a:txBody>
                  <a:tcPr marT="0" marB="0"/>
                </a:tc>
                <a:extLst>
                  <a:ext uri="{0D108BD9-81ED-4DB2-BD59-A6C34878D82A}">
                    <a16:rowId xmlns:a16="http://schemas.microsoft.com/office/drawing/2014/main" xmlns="" val="10000"/>
                  </a:ext>
                </a:extLst>
              </a:tr>
              <a:tr h="629626">
                <a:tc>
                  <a:txBody>
                    <a:bodyPr/>
                    <a:lstStyle/>
                    <a:p>
                      <a:pPr algn="just">
                        <a:lnSpc>
                          <a:spcPct val="130000"/>
                        </a:lnSpc>
                        <a:spcAft>
                          <a:spcPts val="0"/>
                        </a:spcAft>
                      </a:pPr>
                      <a:r>
                        <a:rPr lang="en-GB" sz="1400">
                          <a:effectLst/>
                        </a:rPr>
                        <a:t>Trustee</a:t>
                      </a:r>
                      <a:endParaRPr lang="en-GB" sz="1400">
                        <a:effectLst/>
                        <a:latin typeface="Calibri"/>
                        <a:ea typeface="Times New Roman"/>
                        <a:cs typeface="Times New Roman"/>
                      </a:endParaRPr>
                    </a:p>
                  </a:txBody>
                  <a:tcPr marT="0" marB="0"/>
                </a:tc>
                <a:tc>
                  <a:txBody>
                    <a:bodyPr/>
                    <a:lstStyle/>
                    <a:p>
                      <a:pPr algn="l">
                        <a:lnSpc>
                          <a:spcPct val="130000"/>
                        </a:lnSpc>
                        <a:spcAft>
                          <a:spcPts val="0"/>
                        </a:spcAft>
                      </a:pPr>
                      <a:r>
                        <a:rPr lang="en-GB" sz="1400" dirty="0">
                          <a:effectLst/>
                        </a:rPr>
                        <a:t>Carries out its duties as trustee of the unit trust to ensure that the trust is run properly for the benefit of the unitholders.  Usually a fairly limited role.</a:t>
                      </a:r>
                      <a:endParaRPr lang="en-GB" sz="1400" dirty="0">
                        <a:effectLst/>
                        <a:latin typeface="Calibri"/>
                        <a:ea typeface="Times New Roman"/>
                        <a:cs typeface="Times New Roman"/>
                      </a:endParaRPr>
                    </a:p>
                  </a:txBody>
                  <a:tcPr marT="0" marB="0"/>
                </a:tc>
                <a:tc>
                  <a:txBody>
                    <a:bodyPr/>
                    <a:lstStyle/>
                    <a:p>
                      <a:pPr algn="l">
                        <a:lnSpc>
                          <a:spcPct val="130000"/>
                        </a:lnSpc>
                        <a:spcAft>
                          <a:spcPts val="0"/>
                        </a:spcAft>
                      </a:pPr>
                      <a:r>
                        <a:rPr lang="en-GB" sz="1400" dirty="0">
                          <a:effectLst/>
                        </a:rPr>
                        <a:t>Trust instrument</a:t>
                      </a:r>
                      <a:endParaRPr lang="en-GB" sz="1400" dirty="0">
                        <a:effectLst/>
                        <a:latin typeface="Calibri"/>
                        <a:ea typeface="Times New Roman"/>
                        <a:cs typeface="Times New Roman"/>
                      </a:endParaRPr>
                    </a:p>
                  </a:txBody>
                  <a:tcPr marT="0" marB="0"/>
                </a:tc>
                <a:extLst>
                  <a:ext uri="{0D108BD9-81ED-4DB2-BD59-A6C34878D82A}">
                    <a16:rowId xmlns:a16="http://schemas.microsoft.com/office/drawing/2014/main" xmlns="" val="10001"/>
                  </a:ext>
                </a:extLst>
              </a:tr>
              <a:tr h="858340">
                <a:tc>
                  <a:txBody>
                    <a:bodyPr/>
                    <a:lstStyle/>
                    <a:p>
                      <a:pPr algn="just">
                        <a:lnSpc>
                          <a:spcPct val="130000"/>
                        </a:lnSpc>
                        <a:spcAft>
                          <a:spcPts val="0"/>
                        </a:spcAft>
                      </a:pPr>
                      <a:r>
                        <a:rPr lang="en-GB" sz="1400">
                          <a:effectLst/>
                        </a:rPr>
                        <a:t>Manager</a:t>
                      </a:r>
                      <a:endParaRPr lang="en-GB" sz="1400">
                        <a:effectLst/>
                        <a:latin typeface="Calibri"/>
                        <a:ea typeface="Times New Roman"/>
                        <a:cs typeface="Times New Roman"/>
                      </a:endParaRPr>
                    </a:p>
                  </a:txBody>
                  <a:tcPr marT="0" marB="0"/>
                </a:tc>
                <a:tc>
                  <a:txBody>
                    <a:bodyPr/>
                    <a:lstStyle/>
                    <a:p>
                      <a:pPr algn="l">
                        <a:lnSpc>
                          <a:spcPct val="130000"/>
                        </a:lnSpc>
                        <a:spcAft>
                          <a:spcPts val="0"/>
                        </a:spcAft>
                      </a:pPr>
                      <a:r>
                        <a:rPr lang="en-GB" sz="1400" dirty="0">
                          <a:effectLst/>
                        </a:rPr>
                        <a:t>Decides which properties to buy and makes the investments. </a:t>
                      </a:r>
                    </a:p>
                    <a:p>
                      <a:pPr algn="l">
                        <a:lnSpc>
                          <a:spcPct val="130000"/>
                        </a:lnSpc>
                        <a:spcAft>
                          <a:spcPts val="0"/>
                        </a:spcAft>
                      </a:pPr>
                      <a:r>
                        <a:rPr lang="en-GB" sz="1400" dirty="0">
                          <a:effectLst/>
                        </a:rPr>
                        <a:t>Sometimes the trustee will act as a 'managing trustee' and perform the role of manager and trustee.</a:t>
                      </a:r>
                      <a:endParaRPr lang="en-GB" sz="1400" dirty="0">
                        <a:effectLst/>
                        <a:latin typeface="Calibri"/>
                        <a:ea typeface="Times New Roman"/>
                        <a:cs typeface="Times New Roman"/>
                      </a:endParaRPr>
                    </a:p>
                  </a:txBody>
                  <a:tcPr marT="0" marB="0"/>
                </a:tc>
                <a:tc>
                  <a:txBody>
                    <a:bodyPr/>
                    <a:lstStyle/>
                    <a:p>
                      <a:pPr algn="l">
                        <a:lnSpc>
                          <a:spcPct val="130000"/>
                        </a:lnSpc>
                        <a:spcAft>
                          <a:spcPts val="0"/>
                        </a:spcAft>
                      </a:pPr>
                      <a:r>
                        <a:rPr lang="en-GB" sz="1400" dirty="0">
                          <a:effectLst/>
                        </a:rPr>
                        <a:t>Trust instrument</a:t>
                      </a:r>
                      <a:endParaRPr lang="en-GB" sz="1400" dirty="0">
                        <a:effectLst/>
                        <a:latin typeface="Calibri"/>
                        <a:ea typeface="Times New Roman"/>
                        <a:cs typeface="Times New Roman"/>
                      </a:endParaRPr>
                    </a:p>
                  </a:txBody>
                  <a:tcPr marT="0" marB="0"/>
                </a:tc>
                <a:extLst>
                  <a:ext uri="{0D108BD9-81ED-4DB2-BD59-A6C34878D82A}">
                    <a16:rowId xmlns:a16="http://schemas.microsoft.com/office/drawing/2014/main" xmlns="" val="10002"/>
                  </a:ext>
                </a:extLst>
              </a:tr>
              <a:tr h="648825">
                <a:tc>
                  <a:txBody>
                    <a:bodyPr/>
                    <a:lstStyle/>
                    <a:p>
                      <a:pPr algn="just">
                        <a:lnSpc>
                          <a:spcPct val="130000"/>
                        </a:lnSpc>
                        <a:spcAft>
                          <a:spcPts val="0"/>
                        </a:spcAft>
                      </a:pPr>
                      <a:r>
                        <a:rPr lang="en-GB" sz="1400" dirty="0">
                          <a:effectLst/>
                        </a:rPr>
                        <a:t>Investment Adviser</a:t>
                      </a:r>
                      <a:endParaRPr lang="en-GB" sz="1400" dirty="0">
                        <a:effectLst/>
                        <a:latin typeface="Calibri"/>
                        <a:ea typeface="Times New Roman"/>
                        <a:cs typeface="Times New Roman"/>
                      </a:endParaRPr>
                    </a:p>
                  </a:txBody>
                  <a:tcPr marT="0" marB="0"/>
                </a:tc>
                <a:tc>
                  <a:txBody>
                    <a:bodyPr/>
                    <a:lstStyle/>
                    <a:p>
                      <a:pPr algn="l">
                        <a:lnSpc>
                          <a:spcPct val="130000"/>
                        </a:lnSpc>
                        <a:spcAft>
                          <a:spcPts val="0"/>
                        </a:spcAft>
                      </a:pPr>
                      <a:r>
                        <a:rPr lang="en-GB" sz="1400" dirty="0">
                          <a:effectLst/>
                        </a:rPr>
                        <a:t>Will advise the manager (or the managing trustee) on the selection of properties to invest in and whether/when to sell a property.</a:t>
                      </a:r>
                      <a:endParaRPr lang="en-GB" sz="1400" dirty="0">
                        <a:effectLst/>
                        <a:latin typeface="Calibri"/>
                        <a:ea typeface="Times New Roman"/>
                        <a:cs typeface="Times New Roman"/>
                      </a:endParaRPr>
                    </a:p>
                  </a:txBody>
                  <a:tcPr marT="0" marB="0"/>
                </a:tc>
                <a:tc>
                  <a:txBody>
                    <a:bodyPr/>
                    <a:lstStyle/>
                    <a:p>
                      <a:pPr algn="l">
                        <a:lnSpc>
                          <a:spcPct val="130000"/>
                        </a:lnSpc>
                        <a:spcAft>
                          <a:spcPts val="0"/>
                        </a:spcAft>
                      </a:pPr>
                      <a:r>
                        <a:rPr lang="en-GB" sz="1400" dirty="0">
                          <a:effectLst/>
                        </a:rPr>
                        <a:t>Investment Advisory Agreement</a:t>
                      </a:r>
                      <a:endParaRPr lang="en-GB" sz="1400" dirty="0">
                        <a:effectLst/>
                        <a:latin typeface="Calibri"/>
                        <a:ea typeface="Times New Roman"/>
                        <a:cs typeface="Times New Roman"/>
                      </a:endParaRPr>
                    </a:p>
                  </a:txBody>
                  <a:tcPr marT="0" marB="0"/>
                </a:tc>
                <a:extLst>
                  <a:ext uri="{0D108BD9-81ED-4DB2-BD59-A6C34878D82A}">
                    <a16:rowId xmlns:a16="http://schemas.microsoft.com/office/drawing/2014/main" xmlns="" val="10003"/>
                  </a:ext>
                </a:extLst>
              </a:tr>
              <a:tr h="629626">
                <a:tc>
                  <a:txBody>
                    <a:bodyPr/>
                    <a:lstStyle/>
                    <a:p>
                      <a:pPr algn="just">
                        <a:lnSpc>
                          <a:spcPct val="130000"/>
                        </a:lnSpc>
                        <a:spcAft>
                          <a:spcPts val="0"/>
                        </a:spcAft>
                      </a:pPr>
                      <a:r>
                        <a:rPr lang="en-GB" sz="1400" dirty="0">
                          <a:effectLst/>
                        </a:rPr>
                        <a:t>Administrator</a:t>
                      </a:r>
                      <a:endParaRPr lang="en-GB" sz="1400" dirty="0">
                        <a:effectLst/>
                        <a:latin typeface="Calibri"/>
                        <a:ea typeface="Times New Roman"/>
                        <a:cs typeface="Times New Roman"/>
                      </a:endParaRPr>
                    </a:p>
                  </a:txBody>
                  <a:tcPr marT="0" marB="0"/>
                </a:tc>
                <a:tc>
                  <a:txBody>
                    <a:bodyPr/>
                    <a:lstStyle/>
                    <a:p>
                      <a:pPr algn="l">
                        <a:lnSpc>
                          <a:spcPct val="130000"/>
                        </a:lnSpc>
                        <a:spcAft>
                          <a:spcPts val="0"/>
                        </a:spcAft>
                      </a:pPr>
                      <a:r>
                        <a:rPr lang="en-GB" sz="1400" dirty="0">
                          <a:effectLst/>
                        </a:rPr>
                        <a:t>Will administer the unit trust.  </a:t>
                      </a:r>
                      <a:endParaRPr lang="en-GB" sz="1400" dirty="0">
                        <a:effectLst/>
                        <a:latin typeface="Calibri"/>
                        <a:ea typeface="Times New Roman"/>
                        <a:cs typeface="Times New Roman"/>
                      </a:endParaRPr>
                    </a:p>
                  </a:txBody>
                  <a:tcPr marT="0" marB="0"/>
                </a:tc>
                <a:tc>
                  <a:txBody>
                    <a:bodyPr/>
                    <a:lstStyle/>
                    <a:p>
                      <a:pPr algn="l">
                        <a:lnSpc>
                          <a:spcPct val="130000"/>
                        </a:lnSpc>
                        <a:spcAft>
                          <a:spcPts val="0"/>
                        </a:spcAft>
                      </a:pPr>
                      <a:r>
                        <a:rPr lang="en-GB" sz="1400" dirty="0">
                          <a:effectLst/>
                        </a:rPr>
                        <a:t>Administration agreement</a:t>
                      </a:r>
                      <a:endParaRPr lang="en-GB" sz="1400" dirty="0">
                        <a:effectLst/>
                        <a:latin typeface="Calibri"/>
                        <a:ea typeface="Times New Roman"/>
                        <a:cs typeface="Times New Roman"/>
                      </a:endParaRPr>
                    </a:p>
                  </a:txBody>
                  <a:tcPr marT="0" marB="0"/>
                </a:tc>
                <a:extLst>
                  <a:ext uri="{0D108BD9-81ED-4DB2-BD59-A6C34878D82A}">
                    <a16:rowId xmlns:a16="http://schemas.microsoft.com/office/drawing/2014/main" xmlns="" val="10004"/>
                  </a:ext>
                </a:extLst>
              </a:tr>
              <a:tr h="629626">
                <a:tc>
                  <a:txBody>
                    <a:bodyPr/>
                    <a:lstStyle/>
                    <a:p>
                      <a:pPr algn="just">
                        <a:lnSpc>
                          <a:spcPct val="130000"/>
                        </a:lnSpc>
                        <a:spcAft>
                          <a:spcPts val="0"/>
                        </a:spcAft>
                      </a:pPr>
                      <a:r>
                        <a:rPr lang="en-GB" sz="1400" dirty="0">
                          <a:effectLst/>
                        </a:rPr>
                        <a:t>Custodian</a:t>
                      </a:r>
                      <a:endParaRPr lang="en-GB" sz="1400" dirty="0">
                        <a:effectLst/>
                        <a:latin typeface="Calibri"/>
                        <a:ea typeface="Times New Roman"/>
                        <a:cs typeface="Times New Roman"/>
                      </a:endParaRPr>
                    </a:p>
                  </a:txBody>
                  <a:tcPr marT="0" marB="0"/>
                </a:tc>
                <a:tc>
                  <a:txBody>
                    <a:bodyPr/>
                    <a:lstStyle/>
                    <a:p>
                      <a:pPr algn="l">
                        <a:lnSpc>
                          <a:spcPct val="130000"/>
                        </a:lnSpc>
                        <a:spcAft>
                          <a:spcPts val="0"/>
                        </a:spcAft>
                      </a:pPr>
                      <a:r>
                        <a:rPr lang="en-GB" sz="1400" dirty="0">
                          <a:effectLst/>
                        </a:rPr>
                        <a:t>Will be responsible for safeguarding the assets of the unit trust, for example the title deeds to the properties</a:t>
                      </a:r>
                      <a:endParaRPr lang="en-GB" sz="1400" dirty="0">
                        <a:effectLst/>
                        <a:latin typeface="Calibri"/>
                        <a:ea typeface="Times New Roman"/>
                        <a:cs typeface="Times New Roman"/>
                      </a:endParaRPr>
                    </a:p>
                  </a:txBody>
                  <a:tcPr marT="0" marB="0"/>
                </a:tc>
                <a:tc>
                  <a:txBody>
                    <a:bodyPr/>
                    <a:lstStyle/>
                    <a:p>
                      <a:pPr algn="l">
                        <a:lnSpc>
                          <a:spcPct val="130000"/>
                        </a:lnSpc>
                        <a:spcAft>
                          <a:spcPts val="0"/>
                        </a:spcAft>
                      </a:pPr>
                      <a:r>
                        <a:rPr lang="en-GB" sz="1400" dirty="0">
                          <a:effectLst/>
                        </a:rPr>
                        <a:t>Custodian agreement</a:t>
                      </a:r>
                      <a:endParaRPr lang="en-GB" sz="1400" dirty="0">
                        <a:effectLst/>
                        <a:latin typeface="Calibri"/>
                        <a:ea typeface="Times New Roman"/>
                        <a:cs typeface="Times New Roman"/>
                      </a:endParaRPr>
                    </a:p>
                  </a:txBody>
                  <a:tcPr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705273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1524000" y="2504596"/>
            <a:ext cx="9144000" cy="2837224"/>
          </a:xfrm>
          <a:prstGeom prst="rect">
            <a:avLst/>
          </a:prstGeom>
          <a:noFill/>
          <a:ln>
            <a:noFill/>
          </a:ln>
          <a:extLst>
            <a:ext uri="{FAA26D3D-D897-4be2-8F04-BA451C77F1D7}">
              <ma14:placeholderFlag xmlns:ma14="http://schemas.microsoft.com/office/mac/drawingml/2011/main" xmlns=""/>
            </a:ext>
          </a:extLst>
        </p:spPr>
        <p:txBody>
          <a:bodyPr rot="0" vert="horz" wrap="square" lIns="91440" tIns="45720" rIns="91440" bIns="45720" anchor="ctr" anchorCtr="0" upright="1">
            <a:noAutofit/>
          </a:bodyPr>
          <a:lstStyle/>
          <a:p>
            <a:pPr algn="ctr"/>
            <a:r>
              <a:rPr lang="en-GB" sz="4400" b="1" dirty="0" smtClean="0">
                <a:solidFill>
                  <a:srgbClr val="000000"/>
                </a:solidFill>
                <a:latin typeface="Trebuchet MS" panose="020B0603020202020204" pitchFamily="34" charset="0"/>
                <a:ea typeface="ＭＳ 明朝"/>
                <a:cs typeface="Trebuchet MS"/>
              </a:rPr>
              <a:t>Questions</a:t>
            </a:r>
            <a:endParaRPr lang="en-GB" sz="4400" b="1" dirty="0">
              <a:solidFill>
                <a:srgbClr val="000000"/>
              </a:solidFill>
              <a:latin typeface="Trebuchet MS" panose="020B0603020202020204" pitchFamily="34" charset="0"/>
              <a:ea typeface="ＭＳ 明朝"/>
              <a:cs typeface="Trebuchet MS"/>
            </a:endParaRPr>
          </a:p>
        </p:txBody>
      </p:sp>
      <p:sp>
        <p:nvSpPr>
          <p:cNvPr id="4" name="Rectangle 3"/>
          <p:cNvSpPr>
            <a:spLocks noChangeArrowheads="1"/>
          </p:cNvSpPr>
          <p:nvPr/>
        </p:nvSpPr>
        <p:spPr bwMode="auto">
          <a:xfrm>
            <a:off x="0" y="4624244"/>
            <a:ext cx="12192000" cy="950558"/>
          </a:xfrm>
          <a:prstGeom prst="rect">
            <a:avLst/>
          </a:prstGeom>
          <a:solidFill>
            <a:srgbClr val="5FBEB5">
              <a:alpha val="14000"/>
            </a:srgbClr>
          </a:solidFill>
          <a:ln>
            <a:noFill/>
          </a:ln>
          <a:extLst>
            <a:ext uri="{FAA26D3D-D897-4be2-8F04-BA451C77F1D7}">
              <ma14:placeholderFlag xmlns:ma14="http://schemas.microsoft.com/office/mac/drawingml/2011/main" xmlns=""/>
            </a:ext>
          </a:extLst>
        </p:spPr>
        <p:txBody>
          <a:bodyPr rot="0" vert="horz" wrap="square" lIns="91440" tIns="45720" rIns="91440" bIns="45720" anchor="ctr" anchorCtr="0" upright="1">
            <a:noAutofit/>
          </a:bodyPr>
          <a:lstStyle/>
          <a:p>
            <a:pPr algn="ctr"/>
            <a:r>
              <a:rPr lang="en-GB" sz="2400" b="1" dirty="0">
                <a:latin typeface="Trebuchet MS"/>
                <a:cs typeface="Trebuchet MS"/>
              </a:rPr>
              <a:t>To ask questions during this event please search </a:t>
            </a:r>
            <a:r>
              <a:rPr lang="en-GB" sz="2400" b="1" dirty="0">
                <a:solidFill>
                  <a:srgbClr val="FF0000"/>
                </a:solidFill>
                <a:latin typeface="Trebuchet MS"/>
                <a:cs typeface="Trebuchet MS"/>
              </a:rPr>
              <a:t>Slido.com</a:t>
            </a:r>
            <a:r>
              <a:rPr lang="en-GB" sz="2400" b="1" dirty="0">
                <a:latin typeface="Trebuchet MS"/>
                <a:cs typeface="Trebuchet MS"/>
              </a:rPr>
              <a:t> into your web-browser and enter the code </a:t>
            </a:r>
            <a:r>
              <a:rPr lang="en-GB" sz="2400" b="1" dirty="0" smtClean="0">
                <a:solidFill>
                  <a:srgbClr val="FF0000"/>
                </a:solidFill>
                <a:latin typeface="Trebuchet MS"/>
                <a:cs typeface="Trebuchet MS"/>
              </a:rPr>
              <a:t>#8074</a:t>
            </a:r>
            <a:endParaRPr lang="en-GB" sz="2400" b="1" dirty="0">
              <a:solidFill>
                <a:srgbClr val="FF0000"/>
              </a:solidFill>
              <a:latin typeface="Trebuchet MS"/>
              <a:cs typeface="Trebuchet MS"/>
            </a:endParaRPr>
          </a:p>
        </p:txBody>
      </p:sp>
      <p:pic>
        <p:nvPicPr>
          <p:cNvPr id="6" name="Picture 5"/>
          <p:cNvPicPr/>
          <p:nvPr/>
        </p:nvPicPr>
        <p:blipFill>
          <a:blip r:embed="rId2" cstate="print">
            <a:extLst>
              <a:ext uri="{28A0092B-C50C-407E-A947-70E740481C1C}">
                <a14:useLocalDpi xmlns:a14="http://schemas.microsoft.com/office/drawing/2010/main"/>
              </a:ext>
            </a:extLst>
          </a:blip>
          <a:stretch>
            <a:fillRect/>
          </a:stretch>
        </p:blipFill>
        <p:spPr>
          <a:xfrm>
            <a:off x="0" y="195136"/>
            <a:ext cx="12192000" cy="3027035"/>
          </a:xfrm>
          <a:prstGeom prst="rect">
            <a:avLst/>
          </a:prstGeom>
        </p:spPr>
      </p:pic>
    </p:spTree>
    <p:extLst>
      <p:ext uri="{BB962C8B-B14F-4D97-AF65-F5344CB8AC3E}">
        <p14:creationId xmlns:p14="http://schemas.microsoft.com/office/powerpoint/2010/main" val="13179445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1524000" y="2879737"/>
            <a:ext cx="9144000" cy="2837224"/>
          </a:xfrm>
          <a:prstGeom prst="rect">
            <a:avLst/>
          </a:prstGeom>
          <a:noFill/>
          <a:ln>
            <a:noFill/>
          </a:ln>
          <a:extLst>
            <a:ext uri="{FAA26D3D-D897-4be2-8F04-BA451C77F1D7}">
              <ma14:placeholderFlag xmlns:ma14="http://schemas.microsoft.com/office/mac/drawingml/2011/main" xmlns=""/>
            </a:ext>
          </a:extLst>
        </p:spPr>
        <p:txBody>
          <a:bodyPr rot="0" vert="horz" wrap="square" lIns="91440" tIns="45720" rIns="91440" bIns="45720" anchor="ctr" anchorCtr="0" upright="1">
            <a:noAutofit/>
          </a:bodyPr>
          <a:lstStyle/>
          <a:p>
            <a:pPr algn="ctr"/>
            <a:r>
              <a:rPr lang="en-GB" sz="4400" b="1" dirty="0">
                <a:solidFill>
                  <a:srgbClr val="000000"/>
                </a:solidFill>
                <a:latin typeface="Trebuchet MS" panose="020B0603020202020204" pitchFamily="34" charset="0"/>
                <a:ea typeface="ＭＳ 明朝"/>
                <a:cs typeface="Trebuchet MS"/>
              </a:rPr>
              <a:t>Conclusions</a:t>
            </a:r>
          </a:p>
        </p:txBody>
      </p:sp>
      <p:pic>
        <p:nvPicPr>
          <p:cNvPr id="4" name="Picture 3"/>
          <p:cNvPicPr/>
          <p:nvPr/>
        </p:nvPicPr>
        <p:blipFill>
          <a:blip r:embed="rId2" cstate="print">
            <a:extLst>
              <a:ext uri="{28A0092B-C50C-407E-A947-70E740481C1C}">
                <a14:useLocalDpi xmlns:a14="http://schemas.microsoft.com/office/drawing/2010/main"/>
              </a:ext>
            </a:extLst>
          </a:blip>
          <a:stretch>
            <a:fillRect/>
          </a:stretch>
        </p:blipFill>
        <p:spPr>
          <a:xfrm>
            <a:off x="0" y="195136"/>
            <a:ext cx="12192000" cy="3027035"/>
          </a:xfrm>
          <a:prstGeom prst="rect">
            <a:avLst/>
          </a:prstGeom>
        </p:spPr>
      </p:pic>
    </p:spTree>
    <p:extLst>
      <p:ext uri="{BB962C8B-B14F-4D97-AF65-F5344CB8AC3E}">
        <p14:creationId xmlns:p14="http://schemas.microsoft.com/office/powerpoint/2010/main" val="30355065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1524000" y="3337857"/>
            <a:ext cx="9144000" cy="2478981"/>
          </a:xfrm>
          <a:prstGeom prst="rect">
            <a:avLst/>
          </a:prstGeom>
          <a:noFill/>
          <a:ln>
            <a:noFill/>
          </a:ln>
          <a:extLst>
            <a:ext uri="{FAA26D3D-D897-4be2-8F04-BA451C77F1D7}">
              <ma14:placeholderFlag xmlns:ma14="http://schemas.microsoft.com/office/mac/drawingml/2011/main" xmlns=""/>
            </a:ext>
          </a:extLst>
        </p:spPr>
        <p:txBody>
          <a:bodyPr rot="0" vert="horz" wrap="square" lIns="91440" tIns="45720" rIns="91440" bIns="45720" anchor="ctr" anchorCtr="0" upright="1">
            <a:noAutofit/>
          </a:bodyPr>
          <a:lstStyle/>
          <a:p>
            <a:pPr algn="ctr"/>
            <a:r>
              <a:rPr lang="en-GB" sz="4400" b="1" dirty="0">
                <a:latin typeface="Trebuchet MS"/>
                <a:ea typeface="ＭＳ 明朝"/>
                <a:cs typeface="Trebuchet MS"/>
              </a:rPr>
              <a:t>Thank you</a:t>
            </a:r>
          </a:p>
          <a:p>
            <a:pPr algn="ctr"/>
            <a:endParaRPr lang="en-GB" sz="2400" b="1" dirty="0">
              <a:latin typeface="Trebuchet MS"/>
              <a:ea typeface="ＭＳ 明朝"/>
              <a:cs typeface="Trebuchet MS"/>
            </a:endParaRPr>
          </a:p>
        </p:txBody>
      </p:sp>
      <p:pic>
        <p:nvPicPr>
          <p:cNvPr id="4" name="Picture 3"/>
          <p:cNvPicPr/>
          <p:nvPr/>
        </p:nvPicPr>
        <p:blipFill>
          <a:blip r:embed="rId2" cstate="print">
            <a:extLst>
              <a:ext uri="{28A0092B-C50C-407E-A947-70E740481C1C}">
                <a14:useLocalDpi xmlns:a14="http://schemas.microsoft.com/office/drawing/2010/main"/>
              </a:ext>
            </a:extLst>
          </a:blip>
          <a:stretch>
            <a:fillRect/>
          </a:stretch>
        </p:blipFill>
        <p:spPr>
          <a:xfrm>
            <a:off x="0" y="195136"/>
            <a:ext cx="12192000" cy="3027035"/>
          </a:xfrm>
          <a:prstGeom prst="rect">
            <a:avLst/>
          </a:prstGeom>
        </p:spPr>
      </p:pic>
    </p:spTree>
    <p:extLst>
      <p:ext uri="{BB962C8B-B14F-4D97-AF65-F5344CB8AC3E}">
        <p14:creationId xmlns:p14="http://schemas.microsoft.com/office/powerpoint/2010/main" val="22951682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086654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4621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162384"/>
            <a:ext cx="10972800" cy="922395"/>
          </a:xfrm>
        </p:spPr>
        <p:txBody>
          <a:bodyPr>
            <a:normAutofit/>
          </a:bodyPr>
          <a:lstStyle/>
          <a:p>
            <a:r>
              <a:rPr lang="en-GB" sz="4400" b="1" dirty="0" smtClean="0">
                <a:solidFill>
                  <a:srgbClr val="169FDB"/>
                </a:solidFill>
              </a:rPr>
              <a:t>Speakers</a:t>
            </a:r>
            <a:endParaRPr lang="en-GB" sz="4400" b="1" dirty="0">
              <a:solidFill>
                <a:srgbClr val="169FDB"/>
              </a:solidFill>
            </a:endParaRPr>
          </a:p>
        </p:txBody>
      </p:sp>
      <p:sp>
        <p:nvSpPr>
          <p:cNvPr id="12" name="Rectangle 11"/>
          <p:cNvSpPr/>
          <p:nvPr/>
        </p:nvSpPr>
        <p:spPr>
          <a:xfrm>
            <a:off x="8536091" y="3812238"/>
            <a:ext cx="2475455" cy="707886"/>
          </a:xfrm>
          <a:prstGeom prst="rect">
            <a:avLst/>
          </a:prstGeom>
        </p:spPr>
        <p:txBody>
          <a:bodyPr wrap="square">
            <a:spAutoFit/>
          </a:bodyPr>
          <a:lstStyle/>
          <a:p>
            <a:pPr algn="ctr"/>
            <a:r>
              <a:rPr lang="en-GB" sz="2000" b="1" dirty="0" smtClean="0">
                <a:solidFill>
                  <a:srgbClr val="000000"/>
                </a:solidFill>
                <a:latin typeface="Trebuchet MS" panose="020B0603020202020204" pitchFamily="34" charset="0"/>
                <a:ea typeface="ＭＳ 明朝"/>
                <a:cs typeface="Trebuchet MS"/>
              </a:rPr>
              <a:t>James Mulholland</a:t>
            </a:r>
          </a:p>
          <a:p>
            <a:pPr algn="ctr"/>
            <a:r>
              <a:rPr lang="en-GB" sz="2000" b="1" dirty="0" smtClean="0">
                <a:solidFill>
                  <a:srgbClr val="000000"/>
                </a:solidFill>
                <a:latin typeface="Trebuchet MS" panose="020B0603020202020204" pitchFamily="34" charset="0"/>
                <a:ea typeface="ＭＳ 明朝"/>
                <a:cs typeface="Trebuchet MS"/>
              </a:rPr>
              <a:t>Carey Olsen</a:t>
            </a:r>
            <a:endParaRPr lang="en-GB" sz="2000" b="1" dirty="0">
              <a:solidFill>
                <a:srgbClr val="000000"/>
              </a:solidFill>
              <a:latin typeface="Trebuchet MS" panose="020B0603020202020204" pitchFamily="34" charset="0"/>
              <a:ea typeface="ＭＳ 明朝"/>
              <a:cs typeface="Trebuchet MS"/>
            </a:endParaRPr>
          </a:p>
        </p:txBody>
      </p:sp>
      <p:pic>
        <p:nvPicPr>
          <p:cNvPr id="20" name="Picture 1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833730"/>
            <a:ext cx="1913150" cy="1024270"/>
          </a:xfrm>
          <a:prstGeom prst="rect">
            <a:avLst/>
          </a:prstGeom>
        </p:spPr>
      </p:pic>
      <p:sp>
        <p:nvSpPr>
          <p:cNvPr id="17" name="Rectangle 16"/>
          <p:cNvSpPr/>
          <p:nvPr/>
        </p:nvSpPr>
        <p:spPr>
          <a:xfrm>
            <a:off x="4771414" y="3808006"/>
            <a:ext cx="2747596" cy="707886"/>
          </a:xfrm>
          <a:prstGeom prst="rect">
            <a:avLst/>
          </a:prstGeom>
        </p:spPr>
        <p:txBody>
          <a:bodyPr wrap="square">
            <a:spAutoFit/>
          </a:bodyPr>
          <a:lstStyle/>
          <a:p>
            <a:pPr algn="ctr"/>
            <a:r>
              <a:rPr lang="en-GB" sz="2000" b="1" dirty="0" smtClean="0">
                <a:solidFill>
                  <a:srgbClr val="000000"/>
                </a:solidFill>
                <a:latin typeface="Trebuchet MS" panose="020B0603020202020204" pitchFamily="34" charset="0"/>
                <a:ea typeface="ＭＳ 明朝"/>
                <a:cs typeface="Trebuchet MS"/>
              </a:rPr>
              <a:t>Leonie Webster</a:t>
            </a:r>
            <a:endParaRPr lang="en-GB" sz="2000" b="1" dirty="0">
              <a:solidFill>
                <a:srgbClr val="000000"/>
              </a:solidFill>
              <a:latin typeface="Trebuchet MS" panose="020B0603020202020204" pitchFamily="34" charset="0"/>
              <a:ea typeface="ＭＳ 明朝"/>
              <a:cs typeface="Trebuchet MS"/>
            </a:endParaRPr>
          </a:p>
          <a:p>
            <a:pPr algn="ctr"/>
            <a:r>
              <a:rPr lang="en-GB" sz="2000" b="1" dirty="0" smtClean="0">
                <a:solidFill>
                  <a:srgbClr val="000000"/>
                </a:solidFill>
                <a:latin typeface="Trebuchet MS" panose="020B0603020202020204" pitchFamily="34" charset="0"/>
                <a:ea typeface="ＭＳ 明朝"/>
                <a:cs typeface="Trebuchet MS"/>
              </a:rPr>
              <a:t>Deloitte</a:t>
            </a:r>
            <a:endParaRPr lang="en-GB" sz="2000" b="1" dirty="0">
              <a:solidFill>
                <a:srgbClr val="000000"/>
              </a:solidFill>
              <a:latin typeface="Trebuchet MS" panose="020B0603020202020204" pitchFamily="34" charset="0"/>
              <a:ea typeface="ＭＳ 明朝"/>
              <a:cs typeface="Trebuchet MS"/>
            </a:endParaRPr>
          </a:p>
        </p:txBody>
      </p:sp>
      <p:sp>
        <p:nvSpPr>
          <p:cNvPr id="18" name="Rectangle 17"/>
          <p:cNvSpPr/>
          <p:nvPr/>
        </p:nvSpPr>
        <p:spPr>
          <a:xfrm>
            <a:off x="919217" y="3797181"/>
            <a:ext cx="2761776" cy="707886"/>
          </a:xfrm>
          <a:prstGeom prst="rect">
            <a:avLst/>
          </a:prstGeom>
        </p:spPr>
        <p:txBody>
          <a:bodyPr wrap="square">
            <a:spAutoFit/>
          </a:bodyPr>
          <a:lstStyle/>
          <a:p>
            <a:pPr algn="ctr"/>
            <a:r>
              <a:rPr lang="en-GB" sz="2000" b="1" dirty="0">
                <a:solidFill>
                  <a:srgbClr val="000000"/>
                </a:solidFill>
                <a:latin typeface="Trebuchet MS" panose="020B0603020202020204" pitchFamily="34" charset="0"/>
                <a:ea typeface="ＭＳ 明朝"/>
                <a:cs typeface="Trebuchet MS"/>
              </a:rPr>
              <a:t>Alex Moss</a:t>
            </a:r>
          </a:p>
          <a:p>
            <a:pPr algn="ctr"/>
            <a:r>
              <a:rPr lang="en-GB" sz="2000" b="1" dirty="0">
                <a:solidFill>
                  <a:srgbClr val="000000"/>
                </a:solidFill>
                <a:latin typeface="Trebuchet MS" panose="020B0603020202020204" pitchFamily="34" charset="0"/>
                <a:ea typeface="ＭＳ 明朝"/>
                <a:cs typeface="Trebuchet MS"/>
              </a:rPr>
              <a:t>Cass Business School</a:t>
            </a:r>
          </a:p>
        </p:txBody>
      </p:sp>
      <p:sp>
        <p:nvSpPr>
          <p:cNvPr id="3" name="AutoShape 2" descr="Image result for alex moss, cass"/>
          <p:cNvSpPr>
            <a:spLocks noChangeAspect="1" noChangeArrowheads="1"/>
          </p:cNvSpPr>
          <p:nvPr/>
        </p:nvSpPr>
        <p:spPr bwMode="auto">
          <a:xfrm>
            <a:off x="155575" y="-1257300"/>
            <a:ext cx="1743075" cy="2619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rotWithShape="1">
          <a:blip r:embed="rId3" cstate="print">
            <a:grayscl/>
            <a:extLst>
              <a:ext uri="{28A0092B-C50C-407E-A947-70E740481C1C}">
                <a14:useLocalDpi xmlns:a14="http://schemas.microsoft.com/office/drawing/2010/main"/>
              </a:ext>
            </a:extLst>
          </a:blip>
          <a:srcRect t="8098"/>
          <a:stretch/>
        </p:blipFill>
        <p:spPr>
          <a:xfrm>
            <a:off x="1383188" y="1313589"/>
            <a:ext cx="1833835" cy="2402022"/>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2484" r="15941"/>
          <a:stretch/>
        </p:blipFill>
        <p:spPr>
          <a:xfrm>
            <a:off x="5186294" y="1313589"/>
            <a:ext cx="1917837" cy="2381747"/>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5976" t="4123" r="8987" b="12088"/>
          <a:stretch/>
        </p:blipFill>
        <p:spPr>
          <a:xfrm>
            <a:off x="8896651" y="1327239"/>
            <a:ext cx="1754337" cy="2376845"/>
          </a:xfrm>
          <a:prstGeom prst="rect">
            <a:avLst/>
          </a:prstGeom>
        </p:spPr>
      </p:pic>
    </p:spTree>
    <p:extLst>
      <p:ext uri="{BB962C8B-B14F-4D97-AF65-F5344CB8AC3E}">
        <p14:creationId xmlns:p14="http://schemas.microsoft.com/office/powerpoint/2010/main" val="1290029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123825" y="3225720"/>
            <a:ext cx="11991975" cy="1508205"/>
          </a:xfrm>
          <a:prstGeom prst="rect">
            <a:avLst/>
          </a:prstGeom>
          <a:noFill/>
          <a:ln>
            <a:noFill/>
          </a:ln>
          <a:extLst>
            <a:ext uri="{FAA26D3D-D897-4be2-8F04-BA451C77F1D7}">
              <ma14:placeholderFlag xmlns:ma14="http://schemas.microsoft.com/office/mac/drawingml/2011/main" xmlns=""/>
            </a:ext>
          </a:extLst>
        </p:spPr>
        <p:txBody>
          <a:bodyPr rot="0" vert="horz" wrap="square" lIns="91440" tIns="45720" rIns="91440" bIns="45720" anchor="ctr" anchorCtr="0" upright="1">
            <a:noAutofit/>
          </a:bodyPr>
          <a:lstStyle/>
          <a:p>
            <a:pPr algn="ctr"/>
            <a:r>
              <a:rPr lang="en-US" sz="4000" b="1" dirty="0" smtClean="0">
                <a:latin typeface="Trebuchet MS" panose="020B0603020202020204" pitchFamily="34" charset="0"/>
              </a:rPr>
              <a:t>Poll Question:</a:t>
            </a:r>
            <a:br>
              <a:rPr lang="en-US" sz="4000" b="1" dirty="0" smtClean="0">
                <a:latin typeface="Trebuchet MS" panose="020B0603020202020204" pitchFamily="34" charset="0"/>
              </a:rPr>
            </a:br>
            <a:r>
              <a:rPr lang="en-US" sz="4000" b="1" dirty="0" smtClean="0">
                <a:latin typeface="Trebuchet MS" panose="020B0603020202020204" pitchFamily="34" charset="0"/>
              </a:rPr>
              <a:t>Please select which topics you are familiar with. </a:t>
            </a:r>
            <a:endParaRPr lang="en-US" sz="4000" b="1" dirty="0">
              <a:latin typeface="Trebuchet MS" panose="020B0603020202020204" pitchFamily="34" charset="0"/>
              <a:ea typeface="ＭＳ 明朝"/>
              <a:cs typeface="Trebuchet MS"/>
            </a:endParaRPr>
          </a:p>
        </p:txBody>
      </p:sp>
      <p:pic>
        <p:nvPicPr>
          <p:cNvPr id="4" name="Picture 3"/>
          <p:cNvPicPr/>
          <p:nvPr/>
        </p:nvPicPr>
        <p:blipFill>
          <a:blip r:embed="rId2" cstate="print">
            <a:extLst>
              <a:ext uri="{28A0092B-C50C-407E-A947-70E740481C1C}">
                <a14:useLocalDpi xmlns:a14="http://schemas.microsoft.com/office/drawing/2010/main"/>
              </a:ext>
            </a:extLst>
          </a:blip>
          <a:stretch>
            <a:fillRect/>
          </a:stretch>
        </p:blipFill>
        <p:spPr>
          <a:xfrm>
            <a:off x="0" y="195136"/>
            <a:ext cx="12192000" cy="3027035"/>
          </a:xfrm>
          <a:prstGeom prst="rect">
            <a:avLst/>
          </a:prstGeom>
        </p:spPr>
      </p:pic>
      <p:sp>
        <p:nvSpPr>
          <p:cNvPr id="5" name="Rectangle 4"/>
          <p:cNvSpPr>
            <a:spLocks noChangeArrowheads="1"/>
          </p:cNvSpPr>
          <p:nvPr/>
        </p:nvSpPr>
        <p:spPr bwMode="auto">
          <a:xfrm>
            <a:off x="762000" y="4584014"/>
            <a:ext cx="10658474" cy="2057743"/>
          </a:xfrm>
          <a:prstGeom prst="rect">
            <a:avLst/>
          </a:prstGeom>
          <a:noFill/>
          <a:ln>
            <a:noFill/>
          </a:ln>
          <a:extLst>
            <a:ext uri="{FAA26D3D-D897-4be2-8F04-BA451C77F1D7}">
              <ma14:placeholderFlag xmlns:ma14="http://schemas.microsoft.com/office/mac/drawingml/2011/main" xmlns=""/>
            </a:ext>
          </a:extLst>
        </p:spPr>
        <p:txBody>
          <a:bodyPr rot="0" vert="horz" wrap="square" lIns="91440" tIns="45720" rIns="91440" bIns="45720" anchor="ctr" anchorCtr="0" upright="1">
            <a:noAutofit/>
          </a:bodyPr>
          <a:lstStyle/>
          <a:p>
            <a:pPr algn="ctr"/>
            <a:r>
              <a:rPr lang="en-GB" b="1" dirty="0">
                <a:solidFill>
                  <a:srgbClr val="002060"/>
                </a:solidFill>
                <a:latin typeface="Trebuchet MS" panose="020B0603020202020204" pitchFamily="34" charset="0"/>
                <a:ea typeface="ＭＳ 明朝"/>
                <a:cs typeface="Trebuchet MS"/>
              </a:rPr>
              <a:t>To </a:t>
            </a:r>
            <a:r>
              <a:rPr lang="en-GB" b="1" dirty="0" smtClean="0">
                <a:solidFill>
                  <a:srgbClr val="002060"/>
                </a:solidFill>
                <a:latin typeface="Trebuchet MS" panose="020B0603020202020204" pitchFamily="34" charset="0"/>
                <a:ea typeface="ＭＳ 明朝"/>
                <a:cs typeface="Trebuchet MS"/>
              </a:rPr>
              <a:t>answer this poll please </a:t>
            </a:r>
            <a:r>
              <a:rPr lang="en-GB" b="1" dirty="0">
                <a:solidFill>
                  <a:srgbClr val="002060"/>
                </a:solidFill>
                <a:latin typeface="Trebuchet MS" panose="020B0603020202020204" pitchFamily="34" charset="0"/>
                <a:ea typeface="ＭＳ 明朝"/>
                <a:cs typeface="Trebuchet MS"/>
              </a:rPr>
              <a:t>search </a:t>
            </a:r>
            <a:r>
              <a:rPr lang="en-GB" b="1" dirty="0">
                <a:solidFill>
                  <a:srgbClr val="FF0000"/>
                </a:solidFill>
                <a:latin typeface="Trebuchet MS" panose="020B0603020202020204" pitchFamily="34" charset="0"/>
                <a:ea typeface="ＭＳ 明朝"/>
                <a:cs typeface="Trebuchet MS"/>
              </a:rPr>
              <a:t>Slido.com</a:t>
            </a:r>
            <a:r>
              <a:rPr lang="en-GB" b="1" dirty="0">
                <a:solidFill>
                  <a:srgbClr val="002060"/>
                </a:solidFill>
                <a:latin typeface="Trebuchet MS" panose="020B0603020202020204" pitchFamily="34" charset="0"/>
                <a:ea typeface="ＭＳ 明朝"/>
                <a:cs typeface="Trebuchet MS"/>
              </a:rPr>
              <a:t> </a:t>
            </a:r>
            <a:r>
              <a:rPr lang="en-GB" b="1" dirty="0" smtClean="0">
                <a:solidFill>
                  <a:srgbClr val="002060"/>
                </a:solidFill>
                <a:latin typeface="Trebuchet MS" panose="020B0603020202020204" pitchFamily="34" charset="0"/>
                <a:ea typeface="ＭＳ 明朝"/>
                <a:cs typeface="Trebuchet MS"/>
              </a:rPr>
              <a:t>in </a:t>
            </a:r>
            <a:r>
              <a:rPr lang="en-GB" b="1" dirty="0">
                <a:solidFill>
                  <a:srgbClr val="002060"/>
                </a:solidFill>
                <a:latin typeface="Trebuchet MS" panose="020B0603020202020204" pitchFamily="34" charset="0"/>
                <a:ea typeface="ＭＳ 明朝"/>
                <a:cs typeface="Trebuchet MS"/>
              </a:rPr>
              <a:t>your web-browser and enter the code </a:t>
            </a:r>
            <a:r>
              <a:rPr lang="en-GB" b="1" dirty="0" smtClean="0">
                <a:solidFill>
                  <a:srgbClr val="002060"/>
                </a:solidFill>
                <a:latin typeface="Trebuchet MS" panose="020B0603020202020204" pitchFamily="34" charset="0"/>
                <a:ea typeface="ＭＳ 明朝"/>
                <a:cs typeface="Trebuchet MS"/>
              </a:rPr>
              <a:t>below:</a:t>
            </a:r>
            <a:endParaRPr lang="en-GB" sz="1600" b="1" dirty="0">
              <a:solidFill>
                <a:srgbClr val="002060"/>
              </a:solidFill>
              <a:latin typeface="Trebuchet MS" panose="020B0603020202020204" pitchFamily="34" charset="0"/>
              <a:ea typeface="ＭＳ 明朝"/>
              <a:cs typeface="Trebuchet MS"/>
            </a:endParaRPr>
          </a:p>
          <a:p>
            <a:pPr algn="ctr"/>
            <a:endParaRPr lang="en-GB" sz="1600" dirty="0">
              <a:solidFill>
                <a:srgbClr val="002060"/>
              </a:solidFill>
              <a:latin typeface="Trebuchet MS" panose="020B0603020202020204" pitchFamily="34" charset="0"/>
              <a:ea typeface="ＭＳ 明朝"/>
              <a:cs typeface="Trebuchet MS"/>
            </a:endParaRPr>
          </a:p>
          <a:p>
            <a:pPr algn="ctr"/>
            <a:r>
              <a:rPr lang="en-GB" sz="2800" b="1" dirty="0">
                <a:solidFill>
                  <a:srgbClr val="002060"/>
                </a:solidFill>
                <a:latin typeface="Trebuchet MS" panose="020B0603020202020204" pitchFamily="34" charset="0"/>
                <a:ea typeface="ＭＳ 明朝"/>
                <a:cs typeface="Trebuchet MS"/>
              </a:rPr>
              <a:t>Slido.com</a:t>
            </a:r>
          </a:p>
          <a:p>
            <a:pPr algn="ctr"/>
            <a:r>
              <a:rPr lang="en-GB" sz="2800" b="1" dirty="0">
                <a:solidFill>
                  <a:srgbClr val="FF0000"/>
                </a:solidFill>
                <a:latin typeface="Trebuchet MS" panose="020B0603020202020204" pitchFamily="34" charset="0"/>
                <a:ea typeface="ＭＳ 明朝"/>
                <a:cs typeface="Trebuchet MS"/>
              </a:rPr>
              <a:t>Ref</a:t>
            </a:r>
            <a:r>
              <a:rPr lang="en-GB" sz="2800" b="1" dirty="0" smtClean="0">
                <a:solidFill>
                  <a:srgbClr val="FF0000"/>
                </a:solidFill>
                <a:latin typeface="Trebuchet MS" panose="020B0603020202020204" pitchFamily="34" charset="0"/>
                <a:ea typeface="ＭＳ 明朝"/>
                <a:cs typeface="Trebuchet MS"/>
              </a:rPr>
              <a:t>:#</a:t>
            </a:r>
            <a:r>
              <a:rPr lang="en-GB" sz="2800" b="1" dirty="0">
                <a:solidFill>
                  <a:srgbClr val="FF0000"/>
                </a:solidFill>
                <a:latin typeface="Trebuchet MS" panose="020B0603020202020204" pitchFamily="34" charset="0"/>
                <a:ea typeface="ＭＳ 明朝"/>
                <a:cs typeface="Trebuchet MS"/>
              </a:rPr>
              <a:t>X</a:t>
            </a:r>
            <a:r>
              <a:rPr lang="en-GB" sz="2800" b="1" dirty="0" smtClean="0">
                <a:solidFill>
                  <a:srgbClr val="FF0000"/>
                </a:solidFill>
                <a:latin typeface="Trebuchet MS" panose="020B0603020202020204" pitchFamily="34" charset="0"/>
                <a:ea typeface="ＭＳ 明朝"/>
                <a:cs typeface="Trebuchet MS"/>
              </a:rPr>
              <a:t>127</a:t>
            </a:r>
            <a:endParaRPr lang="en-GB" sz="1200" dirty="0" smtClean="0">
              <a:solidFill>
                <a:srgbClr val="002060"/>
              </a:solidFill>
              <a:latin typeface="Trebuchet MS" panose="020B0603020202020204" pitchFamily="34" charset="0"/>
              <a:ea typeface="ＭＳ 明朝"/>
              <a:cs typeface="Trebuchet MS"/>
            </a:endParaRPr>
          </a:p>
          <a:p>
            <a:pPr algn="ctr"/>
            <a:endParaRPr lang="en-GB" sz="1600" b="1" dirty="0">
              <a:solidFill>
                <a:srgbClr val="000000"/>
              </a:solidFill>
              <a:latin typeface="Trebuchet MS" panose="020B0603020202020204" pitchFamily="34" charset="0"/>
              <a:ea typeface="ＭＳ 明朝"/>
              <a:cs typeface="Trebuchet MS"/>
            </a:endParaRPr>
          </a:p>
        </p:txBody>
      </p:sp>
    </p:spTree>
    <p:extLst>
      <p:ext uri="{BB962C8B-B14F-4D97-AF65-F5344CB8AC3E}">
        <p14:creationId xmlns:p14="http://schemas.microsoft.com/office/powerpoint/2010/main" val="61626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1524000" y="3208303"/>
            <a:ext cx="9144000" cy="2837224"/>
          </a:xfrm>
          <a:prstGeom prst="rect">
            <a:avLst/>
          </a:prstGeom>
          <a:noFill/>
          <a:ln>
            <a:noFill/>
          </a:ln>
          <a:extLst>
            <a:ext uri="{FAA26D3D-D897-4be2-8F04-BA451C77F1D7}">
              <ma14:placeholderFlag xmlns:ma14="http://schemas.microsoft.com/office/mac/drawingml/2011/main" xmlns=""/>
            </a:ext>
          </a:extLst>
        </p:spPr>
        <p:txBody>
          <a:bodyPr rot="0" vert="horz" wrap="square" lIns="91440" tIns="45720" rIns="91440" bIns="45720" anchor="ctr" anchorCtr="0" upright="1">
            <a:noAutofit/>
          </a:bodyPr>
          <a:lstStyle/>
          <a:p>
            <a:pPr algn="ctr"/>
            <a:r>
              <a:rPr lang="en-US" sz="3200" b="1" dirty="0">
                <a:latin typeface="Trebuchet MS" panose="020B0603020202020204" pitchFamily="34" charset="0"/>
              </a:rPr>
              <a:t>Alex Moss</a:t>
            </a:r>
          </a:p>
          <a:p>
            <a:pPr algn="ctr"/>
            <a:r>
              <a:rPr lang="en-US" sz="3200" dirty="0">
                <a:latin typeface="Trebuchet MS" panose="020B0603020202020204" pitchFamily="34" charset="0"/>
              </a:rPr>
              <a:t>Director, Real Estate Research Centre</a:t>
            </a:r>
          </a:p>
          <a:p>
            <a:pPr algn="ctr"/>
            <a:r>
              <a:rPr lang="en-US" sz="3200" dirty="0">
                <a:solidFill>
                  <a:srgbClr val="000000"/>
                </a:solidFill>
                <a:latin typeface="Trebuchet MS" panose="020B0603020202020204" pitchFamily="34" charset="0"/>
                <a:ea typeface="ＭＳ 明朝"/>
                <a:cs typeface="Trebuchet MS"/>
              </a:rPr>
              <a:t>Cass Business School</a:t>
            </a:r>
          </a:p>
          <a:p>
            <a:pPr algn="ctr"/>
            <a:r>
              <a:rPr lang="en-US" sz="3200" dirty="0">
                <a:solidFill>
                  <a:srgbClr val="000000"/>
                </a:solidFill>
                <a:latin typeface="Trebuchet MS" panose="020B0603020202020204" pitchFamily="34" charset="0"/>
                <a:ea typeface="ＭＳ 明朝"/>
                <a:cs typeface="Trebuchet MS"/>
                <a:hlinkClick r:id="rId2"/>
              </a:rPr>
              <a:t>Alex.moss.1@city.ac.uk</a:t>
            </a:r>
            <a:endParaRPr lang="en-US" sz="3200" dirty="0">
              <a:solidFill>
                <a:srgbClr val="000000"/>
              </a:solidFill>
              <a:latin typeface="Trebuchet MS" panose="020B0603020202020204" pitchFamily="34" charset="0"/>
              <a:ea typeface="ＭＳ 明朝"/>
              <a:cs typeface="Trebuchet MS"/>
            </a:endParaRPr>
          </a:p>
        </p:txBody>
      </p:sp>
      <p:pic>
        <p:nvPicPr>
          <p:cNvPr id="4" name="Picture 3"/>
          <p:cNvPicPr/>
          <p:nvPr/>
        </p:nvPicPr>
        <p:blipFill>
          <a:blip r:embed="rId3" cstate="print">
            <a:extLst>
              <a:ext uri="{28A0092B-C50C-407E-A947-70E740481C1C}">
                <a14:useLocalDpi xmlns:a14="http://schemas.microsoft.com/office/drawing/2010/main"/>
              </a:ext>
            </a:extLst>
          </a:blip>
          <a:stretch>
            <a:fillRect/>
          </a:stretch>
        </p:blipFill>
        <p:spPr>
          <a:xfrm>
            <a:off x="0" y="195136"/>
            <a:ext cx="12192000" cy="3027035"/>
          </a:xfrm>
          <a:prstGeom prst="rect">
            <a:avLst/>
          </a:prstGeom>
        </p:spPr>
      </p:pic>
    </p:spTree>
    <p:extLst>
      <p:ext uri="{BB962C8B-B14F-4D97-AF65-F5344CB8AC3E}">
        <p14:creationId xmlns:p14="http://schemas.microsoft.com/office/powerpoint/2010/main" val="1091450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8813" y="1235692"/>
            <a:ext cx="11418510" cy="5909310"/>
          </a:xfrm>
          <a:prstGeom prst="rect">
            <a:avLst/>
          </a:prstGeom>
        </p:spPr>
        <p:txBody>
          <a:bodyPr wrap="square">
            <a:spAutoFit/>
          </a:bodyPr>
          <a:lstStyle/>
          <a:p>
            <a:r>
              <a:rPr lang="en-GB" dirty="0"/>
              <a:t>Launched in Q4 2018, the</a:t>
            </a:r>
            <a:r>
              <a:rPr lang="en-GB" b="1" dirty="0"/>
              <a:t> </a:t>
            </a:r>
            <a:r>
              <a:rPr lang="en-GB" dirty="0"/>
              <a:t>Centre’s purpose is to provide a dynamic link between the academic community and practitioners involved in real estate.</a:t>
            </a:r>
          </a:p>
          <a:p>
            <a:endParaRPr lang="en-GB" dirty="0"/>
          </a:p>
          <a:p>
            <a:r>
              <a:rPr lang="en-GB" b="1" dirty="0"/>
              <a:t>Key objectives: </a:t>
            </a:r>
          </a:p>
          <a:p>
            <a:pPr marL="285750" indent="-285750">
              <a:buFont typeface="Arial" panose="020B0604020202020204" pitchFamily="34" charset="0"/>
              <a:buChar char="•"/>
            </a:pPr>
            <a:r>
              <a:rPr lang="en-GB" dirty="0"/>
              <a:t>Produce reports on a commissioned and ad hoc basis on under-researched areas of industry interest</a:t>
            </a:r>
          </a:p>
          <a:p>
            <a:pPr marL="285750" indent="-285750">
              <a:buFont typeface="Arial" panose="020B0604020202020204" pitchFamily="34" charset="0"/>
              <a:buChar char="•"/>
            </a:pPr>
            <a:r>
              <a:rPr lang="en-GB" dirty="0"/>
              <a:t>Host events on topical issues for the industry</a:t>
            </a:r>
          </a:p>
          <a:p>
            <a:pPr marL="285750" indent="-285750">
              <a:buFont typeface="Arial" panose="020B0604020202020204" pitchFamily="34" charset="0"/>
              <a:buChar char="•"/>
            </a:pPr>
            <a:r>
              <a:rPr lang="en-GB" dirty="0"/>
              <a:t>Facilitate the production of academic papers for  publication in journal and conferences</a:t>
            </a:r>
          </a:p>
          <a:p>
            <a:pPr marL="285750" indent="-285750">
              <a:buFont typeface="Arial" panose="020B0604020202020204" pitchFamily="34" charset="0"/>
              <a:buChar char="•"/>
            </a:pPr>
            <a:r>
              <a:rPr lang="en-GB" dirty="0"/>
              <a:t>Offer dedicated Executive Education courses for industry practitioners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Funding is via sponsorship from industry partners</a:t>
            </a:r>
          </a:p>
          <a:p>
            <a:pPr marL="285750" indent="-285750">
              <a:buFont typeface="Arial" panose="020B0604020202020204" pitchFamily="34" charset="0"/>
              <a:buChar char="•"/>
            </a:pPr>
            <a:endParaRPr lang="en-GB" dirty="0"/>
          </a:p>
          <a:p>
            <a:r>
              <a:rPr lang="en-GB" b="1" dirty="0">
                <a:solidFill>
                  <a:srgbClr val="FF0000"/>
                </a:solidFill>
              </a:rPr>
              <a:t>Sign up to the mailing list on the website to receive details of forthcoming events</a:t>
            </a:r>
          </a:p>
          <a:p>
            <a:r>
              <a:rPr lang="en-GB" dirty="0">
                <a:hlinkClick r:id="rId2"/>
              </a:rPr>
              <a:t>https://www.cass.city.ac.uk/faculties-and-research/centres/real-estate</a:t>
            </a:r>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9" name="Rectangle 8"/>
          <p:cNvSpPr>
            <a:spLocks noChangeArrowheads="1"/>
          </p:cNvSpPr>
          <p:nvPr/>
        </p:nvSpPr>
        <p:spPr bwMode="auto">
          <a:xfrm>
            <a:off x="1541066" y="469338"/>
            <a:ext cx="9144000" cy="962953"/>
          </a:xfrm>
          <a:prstGeom prst="rect">
            <a:avLst/>
          </a:prstGeom>
          <a:noFill/>
          <a:ln>
            <a:noFill/>
          </a:ln>
          <a:extLst>
            <a:ext uri="{FAA26D3D-D897-4be2-8F04-BA451C77F1D7}">
              <ma14:placeholderFlag xmlns:ma14="http://schemas.microsoft.com/office/mac/drawingml/2011/main" xmlns=""/>
            </a:ext>
          </a:extLst>
        </p:spPr>
        <p:txBody>
          <a:bodyPr rot="0" vert="horz" wrap="square" lIns="91440" tIns="45720" rIns="91440" bIns="45720" anchor="ctr" anchorCtr="0" upright="1">
            <a:noAutofit/>
          </a:bodyPr>
          <a:lstStyle/>
          <a:p>
            <a:pPr algn="ctr"/>
            <a:r>
              <a:rPr lang="en-GB" sz="3200" b="1" dirty="0">
                <a:solidFill>
                  <a:srgbClr val="000000"/>
                </a:solidFill>
                <a:latin typeface="Trebuchet MS" panose="020B0603020202020204" pitchFamily="34" charset="0"/>
                <a:ea typeface="ＭＳ 明朝"/>
                <a:cs typeface="Trebuchet MS"/>
              </a:rPr>
              <a:t>Cass Real Estate Research Centre</a:t>
            </a:r>
          </a:p>
          <a:p>
            <a:pPr algn="ctr"/>
            <a:r>
              <a:rPr lang="en-GB" sz="1600" b="1" dirty="0">
                <a:solidFill>
                  <a:srgbClr val="000000"/>
                </a:solidFill>
                <a:latin typeface="Trebuchet MS" panose="020B0603020202020204" pitchFamily="34" charset="0"/>
                <a:ea typeface="ＭＳ 明朝"/>
                <a:cs typeface="Trebuchet MS"/>
              </a:rPr>
              <a:t>Building the bridge between theory and practice</a:t>
            </a:r>
          </a:p>
          <a:p>
            <a:pPr algn="ctr"/>
            <a:endParaRPr lang="en-GB" sz="1600" b="1" dirty="0">
              <a:solidFill>
                <a:srgbClr val="000000"/>
              </a:solidFill>
              <a:latin typeface="Trebuchet MS" panose="020B0603020202020204" pitchFamily="34" charset="0"/>
              <a:ea typeface="ＭＳ 明朝"/>
              <a:cs typeface="Trebuchet MS"/>
            </a:endParaRPr>
          </a:p>
          <a:p>
            <a:pPr algn="ctr"/>
            <a:endParaRPr lang="en-GB" sz="3200" b="1" dirty="0">
              <a:solidFill>
                <a:srgbClr val="000000"/>
              </a:solidFill>
              <a:latin typeface="Trebuchet MS" panose="020B0603020202020204" pitchFamily="34" charset="0"/>
              <a:ea typeface="ＭＳ 明朝"/>
              <a:cs typeface="Trebuchet MS"/>
            </a:endParaRPr>
          </a:p>
        </p:txBody>
      </p:sp>
      <p:pic>
        <p:nvPicPr>
          <p:cNvPr id="2051" name="Picture 3" descr="C:\Users\alex\Dropbox\CASS\REAL ESTATE RESEARCH CENTRE\SPONSOR LOGOS\RCA_Logo_OFFICIAL_highres_notag_noTM (2).bm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77018" y="5397628"/>
            <a:ext cx="3656704" cy="4111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lex\Dropbox\CASS\REAL ESTATE RESEARCH CENTRE\SPONSOR LOGOS\RF-Logo-Positive-Tagline_2000px (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54730" y="5198141"/>
            <a:ext cx="4046981" cy="7871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498080" y="6020554"/>
            <a:ext cx="4579243" cy="6971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p:cNvSpPr/>
          <p:nvPr/>
        </p:nvSpPr>
        <p:spPr>
          <a:xfrm>
            <a:off x="3731254" y="6190353"/>
            <a:ext cx="2144445" cy="4807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8320" y="4826797"/>
            <a:ext cx="2031203" cy="2031203"/>
          </a:xfrm>
          <a:prstGeom prst="rect">
            <a:avLst/>
          </a:prstGeom>
        </p:spPr>
      </p:pic>
    </p:spTree>
    <p:extLst>
      <p:ext uri="{BB962C8B-B14F-4D97-AF65-F5344CB8AC3E}">
        <p14:creationId xmlns:p14="http://schemas.microsoft.com/office/powerpoint/2010/main" val="2139298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1524000" y="3076472"/>
            <a:ext cx="9144000" cy="2837224"/>
          </a:xfrm>
          <a:prstGeom prst="rect">
            <a:avLst/>
          </a:prstGeom>
          <a:noFill/>
          <a:ln>
            <a:noFill/>
          </a:ln>
          <a:extLst>
            <a:ext uri="{FAA26D3D-D897-4be2-8F04-BA451C77F1D7}">
              <ma14:placeholderFlag xmlns:ma14="http://schemas.microsoft.com/office/mac/drawingml/2011/main" xmlns=""/>
            </a:ext>
          </a:extLst>
        </p:spPr>
        <p:txBody>
          <a:bodyPr rot="0" vert="horz" wrap="square" lIns="91440" tIns="45720" rIns="91440" bIns="45720" anchor="ctr" anchorCtr="0" upright="1">
            <a:noAutofit/>
          </a:bodyPr>
          <a:lstStyle/>
          <a:p>
            <a:pPr algn="ctr"/>
            <a:r>
              <a:rPr lang="en-GB" sz="3200" b="1" dirty="0" smtClean="0">
                <a:solidFill>
                  <a:srgbClr val="000000"/>
                </a:solidFill>
                <a:latin typeface="Trebuchet MS" panose="020B0603020202020204" pitchFamily="34" charset="0"/>
                <a:ea typeface="ＭＳ 明朝"/>
                <a:cs typeface="Trebuchet MS"/>
              </a:rPr>
              <a:t>Leonie Webster</a:t>
            </a:r>
            <a:endParaRPr lang="en-GB" sz="3200" b="1" dirty="0">
              <a:solidFill>
                <a:srgbClr val="000000"/>
              </a:solidFill>
              <a:latin typeface="Trebuchet MS" panose="020B0603020202020204" pitchFamily="34" charset="0"/>
              <a:ea typeface="ＭＳ 明朝"/>
              <a:cs typeface="Trebuchet MS"/>
            </a:endParaRPr>
          </a:p>
          <a:p>
            <a:pPr algn="ctr"/>
            <a:r>
              <a:rPr lang="en-GB" sz="3200" b="1" dirty="0" smtClean="0">
                <a:solidFill>
                  <a:srgbClr val="000000"/>
                </a:solidFill>
                <a:latin typeface="Trebuchet MS" panose="020B0603020202020204" pitchFamily="34" charset="0"/>
                <a:ea typeface="ＭＳ 明朝"/>
                <a:cs typeface="Trebuchet MS"/>
              </a:rPr>
              <a:t>Partner at Deloitte</a:t>
            </a:r>
          </a:p>
          <a:p>
            <a:pPr algn="ctr"/>
            <a:endParaRPr lang="en-GB" sz="3200" b="1" dirty="0">
              <a:solidFill>
                <a:srgbClr val="000000"/>
              </a:solidFill>
              <a:latin typeface="Trebuchet MS" panose="020B0603020202020204" pitchFamily="34" charset="0"/>
              <a:ea typeface="ＭＳ 明朝"/>
              <a:cs typeface="Trebuchet MS"/>
            </a:endParaRPr>
          </a:p>
          <a:p>
            <a:pPr algn="ctr"/>
            <a:r>
              <a:rPr lang="en-GB" sz="3200" b="1" dirty="0">
                <a:solidFill>
                  <a:srgbClr val="000000"/>
                </a:solidFill>
                <a:latin typeface="Trebuchet MS" panose="020B0603020202020204" pitchFamily="34" charset="0"/>
                <a:ea typeface="ＭＳ 明朝"/>
                <a:cs typeface="Trebuchet MS"/>
              </a:rPr>
              <a:t>Changes in tax landscape and the impact on fund structuring</a:t>
            </a:r>
          </a:p>
        </p:txBody>
      </p:sp>
      <p:pic>
        <p:nvPicPr>
          <p:cNvPr id="4" name="Picture 3"/>
          <p:cNvPicPr/>
          <p:nvPr/>
        </p:nvPicPr>
        <p:blipFill>
          <a:blip r:embed="rId2" cstate="print">
            <a:extLst>
              <a:ext uri="{28A0092B-C50C-407E-A947-70E740481C1C}">
                <a14:useLocalDpi xmlns:a14="http://schemas.microsoft.com/office/drawing/2010/main"/>
              </a:ext>
            </a:extLst>
          </a:blip>
          <a:stretch>
            <a:fillRect/>
          </a:stretch>
        </p:blipFill>
        <p:spPr>
          <a:xfrm>
            <a:off x="0" y="195136"/>
            <a:ext cx="12192000" cy="3027035"/>
          </a:xfrm>
          <a:prstGeom prst="rect">
            <a:avLst/>
          </a:prstGeom>
        </p:spPr>
      </p:pic>
    </p:spTree>
    <p:extLst>
      <p:ext uri="{BB962C8B-B14F-4D97-AF65-F5344CB8AC3E}">
        <p14:creationId xmlns:p14="http://schemas.microsoft.com/office/powerpoint/2010/main" val="4289452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837" y="345270"/>
            <a:ext cx="10899775" cy="684921"/>
          </a:xfrm>
        </p:spPr>
        <p:txBody>
          <a:bodyPr vert="horz" lIns="91440" tIns="45720" rIns="91440" bIns="45720" rtlCol="0" anchor="ctr">
            <a:normAutofit/>
          </a:bodyPr>
          <a:lstStyle/>
          <a:p>
            <a:r>
              <a:rPr lang="en-GB" dirty="0"/>
              <a:t>Historical Fund Structures</a:t>
            </a:r>
          </a:p>
        </p:txBody>
      </p:sp>
      <p:pic>
        <p:nvPicPr>
          <p:cNvPr id="20" name="Picture 1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833730"/>
            <a:ext cx="1913150" cy="1024270"/>
          </a:xfrm>
          <a:prstGeom prst="rect">
            <a:avLst/>
          </a:prstGeom>
        </p:spPr>
      </p:pic>
      <p:sp>
        <p:nvSpPr>
          <p:cNvPr id="3" name="AutoShape 2" descr="Image result for alex moss, cass"/>
          <p:cNvSpPr>
            <a:spLocks noChangeAspect="1" noChangeArrowheads="1"/>
          </p:cNvSpPr>
          <p:nvPr/>
        </p:nvSpPr>
        <p:spPr bwMode="auto">
          <a:xfrm>
            <a:off x="155575" y="-1257300"/>
            <a:ext cx="1743075" cy="2619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1" name="Group 10"/>
          <p:cNvGrpSpPr/>
          <p:nvPr/>
        </p:nvGrpSpPr>
        <p:grpSpPr>
          <a:xfrm>
            <a:off x="2579145" y="1511472"/>
            <a:ext cx="6725331" cy="4482379"/>
            <a:chOff x="1830300" y="1012502"/>
            <a:chExt cx="6725331" cy="4482379"/>
          </a:xfrm>
        </p:grpSpPr>
        <p:cxnSp>
          <p:nvCxnSpPr>
            <p:cNvPr id="13" name="Straight Connector 12"/>
            <p:cNvCxnSpPr>
              <a:stCxn id="26" idx="6"/>
              <a:endCxn id="16" idx="2"/>
            </p:cNvCxnSpPr>
            <p:nvPr/>
          </p:nvCxnSpPr>
          <p:spPr>
            <a:xfrm flipV="1">
              <a:off x="2352588" y="3860617"/>
              <a:ext cx="0" cy="143972"/>
            </a:xfrm>
            <a:prstGeom prst="line">
              <a:avLst/>
            </a:prstGeom>
          </p:spPr>
          <p:style>
            <a:lnRef idx="1">
              <a:schemeClr val="dk1"/>
            </a:lnRef>
            <a:fillRef idx="0">
              <a:schemeClr val="dk1"/>
            </a:fillRef>
            <a:effectRef idx="0">
              <a:schemeClr val="dk1"/>
            </a:effectRef>
            <a:fontRef idx="minor">
              <a:schemeClr val="tx1"/>
            </a:fontRef>
          </p:style>
        </p:cxnSp>
        <p:sp>
          <p:nvSpPr>
            <p:cNvPr id="14" name="TextBox 43"/>
            <p:cNvSpPr txBox="1">
              <a:spLocks noChangeArrowheads="1"/>
            </p:cNvSpPr>
            <p:nvPr/>
          </p:nvSpPr>
          <p:spPr bwMode="auto">
            <a:xfrm>
              <a:off x="1888243" y="4463762"/>
              <a:ext cx="92868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defTabSz="914400" eaLnBrk="0" fontAlgn="base" hangingPunct="0">
                <a:spcBef>
                  <a:spcPct val="0"/>
                </a:spcBef>
                <a:spcAft>
                  <a:spcPct val="0"/>
                </a:spcAft>
              </a:pPr>
              <a:r>
                <a:rPr lang="en-US" altLang="en-US" sz="800" dirty="0">
                  <a:solidFill>
                    <a:srgbClr val="000000"/>
                  </a:solidFill>
                  <a:latin typeface="Verdana" panose="020B0604030504040204" pitchFamily="34" charset="0"/>
                  <a:cs typeface="Times New Roman" panose="02020603050405020304" pitchFamily="18" charset="0"/>
                </a:rPr>
                <a:t>French Assets</a:t>
              </a:r>
              <a:endParaRPr lang="en-US" altLang="en-US" dirty="0">
                <a:latin typeface="Arial" panose="020B0604020202020204" pitchFamily="34" charset="0"/>
              </a:endParaRPr>
            </a:p>
          </p:txBody>
        </p:sp>
        <p:sp>
          <p:nvSpPr>
            <p:cNvPr id="15" name="Rectangle 24"/>
            <p:cNvSpPr>
              <a:spLocks noChangeArrowheads="1"/>
            </p:cNvSpPr>
            <p:nvPr/>
          </p:nvSpPr>
          <p:spPr bwMode="auto">
            <a:xfrm>
              <a:off x="3723885" y="3252654"/>
              <a:ext cx="1044575" cy="614362"/>
            </a:xfrm>
            <a:prstGeom prst="rect">
              <a:avLst/>
            </a:prstGeom>
            <a:solidFill>
              <a:srgbClr val="012169"/>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80155" tIns="40079" rIns="80155" bIns="40079" numCol="1" anchor="ctr" anchorCtr="0" compatLnSpc="1">
              <a:prstTxWarp prst="textNoShape">
                <a:avLst/>
              </a:prstTxWarp>
            </a:bodyPr>
            <a:lstStyle/>
            <a:p>
              <a:pPr algn="ctr" defTabSz="914400" eaLnBrk="0" fontAlgn="base" hangingPunct="0">
                <a:spcBef>
                  <a:spcPct val="0"/>
                </a:spcBef>
                <a:spcAft>
                  <a:spcPct val="0"/>
                </a:spcAft>
              </a:pPr>
              <a:r>
                <a:rPr lang="en-US" altLang="en-US" sz="900" dirty="0">
                  <a:solidFill>
                    <a:srgbClr val="FFFFFF"/>
                  </a:solidFill>
                  <a:latin typeface="Verdana" panose="020B0604030504040204" pitchFamily="34" charset="0"/>
                  <a:ea typeface="Verdana" panose="020B0604030504040204" pitchFamily="34" charset="0"/>
                  <a:cs typeface="Verdana" panose="020B0604030504040204" pitchFamily="34" charset="0"/>
                </a:rPr>
                <a:t>Lux Propco</a:t>
              </a:r>
              <a:endParaRPr lang="en-US" altLang="en-US" sz="900" dirty="0">
                <a:latin typeface="Verdana" panose="020B0604030504040204" pitchFamily="34" charset="0"/>
                <a:ea typeface="Verdana" panose="020B0604030504040204" pitchFamily="34" charset="0"/>
                <a:cs typeface="Verdana" panose="020B0604030504040204" pitchFamily="34" charset="0"/>
              </a:endParaRPr>
            </a:p>
          </p:txBody>
        </p:sp>
        <p:sp>
          <p:nvSpPr>
            <p:cNvPr id="16" name="Rectangle 30"/>
            <p:cNvSpPr>
              <a:spLocks noChangeArrowheads="1"/>
            </p:cNvSpPr>
            <p:nvPr/>
          </p:nvSpPr>
          <p:spPr bwMode="auto">
            <a:xfrm>
              <a:off x="1830300" y="3246254"/>
              <a:ext cx="1044575" cy="614363"/>
            </a:xfrm>
            <a:prstGeom prst="rect">
              <a:avLst/>
            </a:prstGeom>
            <a:solidFill>
              <a:srgbClr val="62B5E5"/>
            </a:solidFill>
            <a:ln w="25400">
              <a:noFill/>
              <a:miter lim="800000"/>
              <a:headEnd/>
              <a:tailEnd/>
            </a:ln>
          </p:spPr>
          <p:txBody>
            <a:bodyPr vert="horz" wrap="square" lIns="80155" tIns="40079" rIns="80155" bIns="40079" numCol="1" anchor="ctr" anchorCtr="0" compatLnSpc="1">
              <a:prstTxWarp prst="textNoShape">
                <a:avLst/>
              </a:prstTxWarp>
            </a:bodyPr>
            <a:lstStyle/>
            <a:p>
              <a:pPr algn="ctr" defTabSz="914400" eaLnBrk="0" fontAlgn="base" hangingPunct="0">
                <a:spcBef>
                  <a:spcPct val="0"/>
                </a:spcBef>
                <a:spcAft>
                  <a:spcPct val="0"/>
                </a:spcAft>
              </a:pPr>
              <a:r>
                <a:rPr lang="en-US" altLang="en-US" sz="900" dirty="0">
                  <a:solidFill>
                    <a:srgbClr val="FFFFFF"/>
                  </a:solidFill>
                  <a:latin typeface="Verdana" panose="020B0604030504040204" pitchFamily="34" charset="0"/>
                  <a:ea typeface="Times New Roman" panose="02020603050405020304" pitchFamily="18" charset="0"/>
                  <a:cs typeface="Times New Roman" panose="02020603050405020304" pitchFamily="18" charset="0"/>
                </a:rPr>
                <a:t>French Propco</a:t>
              </a:r>
              <a:endParaRPr lang="en-US" altLang="en-US" dirty="0">
                <a:latin typeface="Arial" panose="020B0604020202020204" pitchFamily="34" charset="0"/>
              </a:endParaRPr>
            </a:p>
          </p:txBody>
        </p:sp>
        <p:sp>
          <p:nvSpPr>
            <p:cNvPr id="19" name="Isosceles Triangle 18"/>
            <p:cNvSpPr/>
            <p:nvPr/>
          </p:nvSpPr>
          <p:spPr>
            <a:xfrm>
              <a:off x="4626880" y="1012502"/>
              <a:ext cx="1152812" cy="816956"/>
            </a:xfrm>
            <a:prstGeom prst="triangle">
              <a:avLst/>
            </a:prstGeom>
            <a:solidFill>
              <a:srgbClr val="012169"/>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80155" tIns="40079" rIns="80155" bIns="40079" numCol="1" anchor="ctr" anchorCtr="0" compatLnSpc="1">
              <a:prstTxWarp prst="textNoShape">
                <a:avLst/>
              </a:prstTxWarp>
            </a:bodyPr>
            <a:lstStyle/>
            <a:p>
              <a:pPr algn="ctr" eaLnBrk="0" fontAlgn="base" hangingPunct="0">
                <a:spcBef>
                  <a:spcPct val="0"/>
                </a:spcBef>
                <a:spcAft>
                  <a:spcPct val="0"/>
                </a:spcAft>
              </a:pPr>
              <a:endParaRPr lang="en-GB" sz="800" b="1">
                <a:solidFill>
                  <a:srgbClr val="FFFFFF"/>
                </a:solidFill>
                <a:latin typeface="Verdana" panose="020B0604030504040204" pitchFamily="34" charset="0"/>
                <a:ea typeface="Times New Roman" panose="02020603050405020304" pitchFamily="18" charset="0"/>
                <a:cs typeface="Times New Roman" panose="02020603050405020304" pitchFamily="18" charset="0"/>
              </a:endParaRPr>
            </a:p>
          </p:txBody>
        </p:sp>
        <p:sp>
          <p:nvSpPr>
            <p:cNvPr id="21" name="Rectangle 474"/>
            <p:cNvSpPr>
              <a:spLocks noChangeArrowheads="1"/>
            </p:cNvSpPr>
            <p:nvPr/>
          </p:nvSpPr>
          <p:spPr bwMode="auto">
            <a:xfrm>
              <a:off x="4680999" y="2171233"/>
              <a:ext cx="1044575" cy="614363"/>
            </a:xfrm>
            <a:prstGeom prst="rect">
              <a:avLst/>
            </a:prstGeom>
            <a:solidFill>
              <a:srgbClr val="012169"/>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80155" tIns="40079" rIns="80155" bIns="40079" numCol="1" anchor="ctr" anchorCtr="0" compatLnSpc="1">
              <a:prstTxWarp prst="textNoShape">
                <a:avLst/>
              </a:prstTxWarp>
            </a:bodyPr>
            <a:lstStyle/>
            <a:p>
              <a:pPr algn="ctr" defTabSz="914400" eaLnBrk="0" fontAlgn="base" hangingPunct="0">
                <a:spcBef>
                  <a:spcPct val="0"/>
                </a:spcBef>
                <a:spcAft>
                  <a:spcPct val="0"/>
                </a:spcAft>
              </a:pPr>
              <a:r>
                <a:rPr lang="en-US" altLang="en-US" sz="900" dirty="0">
                  <a:solidFill>
                    <a:srgbClr val="FFFFFF"/>
                  </a:solidFill>
                  <a:latin typeface="Verdana" panose="020B0604030504040204" pitchFamily="34" charset="0"/>
                  <a:ea typeface="Times New Roman" panose="02020603050405020304" pitchFamily="18" charset="0"/>
                  <a:cs typeface="Times New Roman" panose="02020603050405020304" pitchFamily="18" charset="0"/>
                </a:rPr>
                <a:t>Master </a:t>
              </a:r>
              <a:r>
                <a:rPr lang="en-US" altLang="en-US" sz="900" dirty="0" err="1">
                  <a:solidFill>
                    <a:srgbClr val="FFFFFF"/>
                  </a:solidFill>
                  <a:latin typeface="Verdana" panose="020B0604030504040204" pitchFamily="34" charset="0"/>
                  <a:ea typeface="Times New Roman" panose="02020603050405020304" pitchFamily="18" charset="0"/>
                  <a:cs typeface="Times New Roman" panose="02020603050405020304" pitchFamily="18" charset="0"/>
                </a:rPr>
                <a:t>Luxco</a:t>
              </a:r>
              <a:endParaRPr lang="en-US" altLang="en-US" sz="2000" dirty="0">
                <a:latin typeface="Arial" panose="020B0604020202020204" pitchFamily="34" charset="0"/>
              </a:endParaRPr>
            </a:p>
          </p:txBody>
        </p:sp>
        <p:sp>
          <p:nvSpPr>
            <p:cNvPr id="22" name="Rectangle 21"/>
            <p:cNvSpPr/>
            <p:nvPr/>
          </p:nvSpPr>
          <p:spPr>
            <a:xfrm>
              <a:off x="4882186" y="1306196"/>
              <a:ext cx="642200" cy="461665"/>
            </a:xfrm>
            <a:prstGeom prst="rect">
              <a:avLst/>
            </a:prstGeom>
          </p:spPr>
          <p:txBody>
            <a:bodyPr wrap="square">
              <a:spAutoFit/>
            </a:bodyPr>
            <a:lstStyle/>
            <a:p>
              <a:pPr algn="ctr"/>
              <a:r>
                <a:rPr lang="en-GB" sz="800" dirty="0">
                  <a:solidFill>
                    <a:schemeClr val="bg1"/>
                  </a:solidFill>
                  <a:latin typeface="Verdana" panose="020B0604030504040204" pitchFamily="34" charset="0"/>
                  <a:ea typeface="Verdana" panose="020B0604030504040204" pitchFamily="34" charset="0"/>
                  <a:cs typeface="Verdana" panose="020B0604030504040204" pitchFamily="34" charset="0"/>
                </a:rPr>
                <a:t>Lux Fund or ELP</a:t>
              </a:r>
            </a:p>
          </p:txBody>
        </p:sp>
        <p:sp>
          <p:nvSpPr>
            <p:cNvPr id="23" name="Rectangle 460"/>
            <p:cNvSpPr>
              <a:spLocks noChangeArrowheads="1"/>
            </p:cNvSpPr>
            <p:nvPr/>
          </p:nvSpPr>
          <p:spPr bwMode="auto">
            <a:xfrm>
              <a:off x="5617470" y="3246253"/>
              <a:ext cx="1044575" cy="614363"/>
            </a:xfrm>
            <a:prstGeom prst="rect">
              <a:avLst/>
            </a:prstGeom>
            <a:solidFill>
              <a:srgbClr val="86BC25"/>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80155" tIns="40079" rIns="80155" bIns="40079" numCol="1" anchor="ctr" anchorCtr="0" compatLnSpc="1">
              <a:prstTxWarp prst="textNoShape">
                <a:avLst/>
              </a:prstTxWarp>
            </a:bodyPr>
            <a:lstStyle/>
            <a:p>
              <a:pPr algn="ctr" defTabSz="914400" eaLnBrk="0" fontAlgn="base" hangingPunct="0">
                <a:spcBef>
                  <a:spcPct val="0"/>
                </a:spcBef>
                <a:spcAft>
                  <a:spcPct val="0"/>
                </a:spcAft>
              </a:pPr>
              <a:r>
                <a:rPr lang="en-US" altLang="en-US" sz="900" dirty="0">
                  <a:solidFill>
                    <a:srgbClr val="FFFFFF"/>
                  </a:solidFill>
                  <a:latin typeface="Verdana" panose="020B0604030504040204" pitchFamily="34" charset="0"/>
                  <a:ea typeface="Times New Roman" panose="02020603050405020304" pitchFamily="18" charset="0"/>
                  <a:cs typeface="Times New Roman" panose="02020603050405020304" pitchFamily="18" charset="0"/>
                </a:rPr>
                <a:t>Dutch Holdco</a:t>
              </a:r>
              <a:endParaRPr lang="en-US" altLang="en-US" sz="1200" dirty="0">
                <a:ea typeface="Times New Roman" panose="02020603050405020304" pitchFamily="18" charset="0"/>
              </a:endParaRPr>
            </a:p>
          </p:txBody>
        </p:sp>
        <p:cxnSp>
          <p:nvCxnSpPr>
            <p:cNvPr id="24" name="Straight Connector 23"/>
            <p:cNvCxnSpPr>
              <a:stCxn id="21" idx="0"/>
              <a:endCxn id="19" idx="3"/>
            </p:cNvCxnSpPr>
            <p:nvPr/>
          </p:nvCxnSpPr>
          <p:spPr>
            <a:xfrm flipH="1" flipV="1">
              <a:off x="5203286" y="1829458"/>
              <a:ext cx="1" cy="341775"/>
            </a:xfrm>
            <a:prstGeom prst="line">
              <a:avLst/>
            </a:prstGeom>
          </p:spPr>
          <p:style>
            <a:lnRef idx="1">
              <a:schemeClr val="dk1"/>
            </a:lnRef>
            <a:fillRef idx="0">
              <a:schemeClr val="dk1"/>
            </a:fillRef>
            <a:effectRef idx="0">
              <a:schemeClr val="dk1"/>
            </a:effectRef>
            <a:fontRef idx="minor">
              <a:schemeClr val="tx1"/>
            </a:fontRef>
          </p:style>
        </p:cxnSp>
        <p:cxnSp>
          <p:nvCxnSpPr>
            <p:cNvPr id="25" name="Curved Connector 24"/>
            <p:cNvCxnSpPr>
              <a:stCxn id="19" idx="1"/>
              <a:endCxn id="21" idx="1"/>
            </p:cNvCxnSpPr>
            <p:nvPr/>
          </p:nvCxnSpPr>
          <p:spPr>
            <a:xfrm rot="10800000" flipV="1">
              <a:off x="4680999" y="1420979"/>
              <a:ext cx="234084" cy="1057435"/>
            </a:xfrm>
            <a:prstGeom prst="curvedConnector3">
              <a:avLst>
                <a:gd name="adj1" fmla="val 220777"/>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6" name="Freeform 25"/>
            <p:cNvSpPr>
              <a:spLocks noChangeAspect="1" noEditPoints="1"/>
            </p:cNvSpPr>
            <p:nvPr/>
          </p:nvSpPr>
          <p:spPr bwMode="auto">
            <a:xfrm>
              <a:off x="2151928" y="4004589"/>
              <a:ext cx="401320" cy="395605"/>
            </a:xfrm>
            <a:custGeom>
              <a:avLst/>
              <a:gdLst>
                <a:gd name="T0" fmla="*/ 213 w 512"/>
                <a:gd name="T1" fmla="*/ 245 h 512"/>
                <a:gd name="T2" fmla="*/ 192 w 512"/>
                <a:gd name="T3" fmla="*/ 266 h 512"/>
                <a:gd name="T4" fmla="*/ 320 w 512"/>
                <a:gd name="T5" fmla="*/ 245 h 512"/>
                <a:gd name="T6" fmla="*/ 298 w 512"/>
                <a:gd name="T7" fmla="*/ 266 h 512"/>
                <a:gd name="T8" fmla="*/ 320 w 512"/>
                <a:gd name="T9" fmla="*/ 245 h 512"/>
                <a:gd name="T10" fmla="*/ 256 w 512"/>
                <a:gd name="T11" fmla="*/ 512 h 512"/>
                <a:gd name="T12" fmla="*/ 256 w 512"/>
                <a:gd name="T13" fmla="*/ 0 h 512"/>
                <a:gd name="T14" fmla="*/ 412 w 512"/>
                <a:gd name="T15" fmla="*/ 226 h 512"/>
                <a:gd name="T16" fmla="*/ 249 w 512"/>
                <a:gd name="T17" fmla="*/ 98 h 512"/>
                <a:gd name="T18" fmla="*/ 96 w 512"/>
                <a:gd name="T19" fmla="*/ 238 h 512"/>
                <a:gd name="T20" fmla="*/ 128 w 512"/>
                <a:gd name="T21" fmla="*/ 245 h 512"/>
                <a:gd name="T22" fmla="*/ 138 w 512"/>
                <a:gd name="T23" fmla="*/ 394 h 512"/>
                <a:gd name="T24" fmla="*/ 245 w 512"/>
                <a:gd name="T25" fmla="*/ 384 h 512"/>
                <a:gd name="T26" fmla="*/ 266 w 512"/>
                <a:gd name="T27" fmla="*/ 330 h 512"/>
                <a:gd name="T28" fmla="*/ 277 w 512"/>
                <a:gd name="T29" fmla="*/ 394 h 512"/>
                <a:gd name="T30" fmla="*/ 384 w 512"/>
                <a:gd name="T31" fmla="*/ 384 h 512"/>
                <a:gd name="T32" fmla="*/ 405 w 512"/>
                <a:gd name="T33" fmla="*/ 245 h 512"/>
                <a:gd name="T34" fmla="*/ 412 w 512"/>
                <a:gd name="T35" fmla="*/ 226 h 512"/>
                <a:gd name="T36" fmla="*/ 376 w 512"/>
                <a:gd name="T37" fmla="*/ 224 h 512"/>
                <a:gd name="T38" fmla="*/ 362 w 512"/>
                <a:gd name="T39" fmla="*/ 234 h 512"/>
                <a:gd name="T40" fmla="*/ 288 w 512"/>
                <a:gd name="T41" fmla="*/ 373 h 512"/>
                <a:gd name="T42" fmla="*/ 277 w 512"/>
                <a:gd name="T43" fmla="*/ 309 h 512"/>
                <a:gd name="T44" fmla="*/ 224 w 512"/>
                <a:gd name="T45" fmla="*/ 320 h 512"/>
                <a:gd name="T46" fmla="*/ 149 w 512"/>
                <a:gd name="T47" fmla="*/ 373 h 512"/>
                <a:gd name="T48" fmla="*/ 138 w 512"/>
                <a:gd name="T49" fmla="*/ 224 h 512"/>
                <a:gd name="T50" fmla="*/ 256 w 512"/>
                <a:gd name="T51" fmla="*/ 120 h 512"/>
                <a:gd name="T52" fmla="*/ 224 w 512"/>
                <a:gd name="T53" fmla="*/ 224 h 512"/>
                <a:gd name="T54" fmla="*/ 170 w 512"/>
                <a:gd name="T55" fmla="*/ 234 h 512"/>
                <a:gd name="T56" fmla="*/ 181 w 512"/>
                <a:gd name="T57" fmla="*/ 288 h 512"/>
                <a:gd name="T58" fmla="*/ 234 w 512"/>
                <a:gd name="T59" fmla="*/ 277 h 512"/>
                <a:gd name="T60" fmla="*/ 277 w 512"/>
                <a:gd name="T61" fmla="*/ 277 h 512"/>
                <a:gd name="T62" fmla="*/ 330 w 512"/>
                <a:gd name="T63" fmla="*/ 288 h 512"/>
                <a:gd name="T64" fmla="*/ 341 w 512"/>
                <a:gd name="T65" fmla="*/ 234 h 512"/>
                <a:gd name="T66" fmla="*/ 288 w 512"/>
                <a:gd name="T67" fmla="*/ 224 h 512"/>
                <a:gd name="T68" fmla="*/ 277 w 512"/>
                <a:gd name="T69"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192" y="245"/>
                  </a:moveTo>
                  <a:cubicBezTo>
                    <a:pt x="213" y="245"/>
                    <a:pt x="213" y="245"/>
                    <a:pt x="213" y="245"/>
                  </a:cubicBezTo>
                  <a:cubicBezTo>
                    <a:pt x="213" y="266"/>
                    <a:pt x="213" y="266"/>
                    <a:pt x="213" y="266"/>
                  </a:cubicBezTo>
                  <a:cubicBezTo>
                    <a:pt x="192" y="266"/>
                    <a:pt x="192" y="266"/>
                    <a:pt x="192" y="266"/>
                  </a:cubicBezTo>
                  <a:lnTo>
                    <a:pt x="192" y="245"/>
                  </a:lnTo>
                  <a:close/>
                  <a:moveTo>
                    <a:pt x="320" y="245"/>
                  </a:moveTo>
                  <a:cubicBezTo>
                    <a:pt x="298" y="245"/>
                    <a:pt x="298" y="245"/>
                    <a:pt x="298" y="245"/>
                  </a:cubicBezTo>
                  <a:cubicBezTo>
                    <a:pt x="298" y="266"/>
                    <a:pt x="298" y="266"/>
                    <a:pt x="298" y="266"/>
                  </a:cubicBezTo>
                  <a:cubicBezTo>
                    <a:pt x="320" y="266"/>
                    <a:pt x="320" y="266"/>
                    <a:pt x="320" y="266"/>
                  </a:cubicBezTo>
                  <a:lnTo>
                    <a:pt x="320" y="245"/>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2" y="226"/>
                  </a:moveTo>
                  <a:cubicBezTo>
                    <a:pt x="263" y="98"/>
                    <a:pt x="263" y="98"/>
                    <a:pt x="263" y="98"/>
                  </a:cubicBezTo>
                  <a:cubicBezTo>
                    <a:pt x="259" y="95"/>
                    <a:pt x="253" y="95"/>
                    <a:pt x="249" y="98"/>
                  </a:cubicBezTo>
                  <a:cubicBezTo>
                    <a:pt x="99" y="226"/>
                    <a:pt x="99" y="226"/>
                    <a:pt x="99" y="226"/>
                  </a:cubicBezTo>
                  <a:cubicBezTo>
                    <a:pt x="96" y="229"/>
                    <a:pt x="95" y="234"/>
                    <a:pt x="96" y="238"/>
                  </a:cubicBezTo>
                  <a:cubicBezTo>
                    <a:pt x="98" y="242"/>
                    <a:pt x="102" y="245"/>
                    <a:pt x="106" y="245"/>
                  </a:cubicBezTo>
                  <a:cubicBezTo>
                    <a:pt x="128" y="245"/>
                    <a:pt x="128" y="245"/>
                    <a:pt x="128" y="245"/>
                  </a:cubicBezTo>
                  <a:cubicBezTo>
                    <a:pt x="128" y="384"/>
                    <a:pt x="128" y="384"/>
                    <a:pt x="128" y="384"/>
                  </a:cubicBezTo>
                  <a:cubicBezTo>
                    <a:pt x="128" y="390"/>
                    <a:pt x="132" y="394"/>
                    <a:pt x="138" y="394"/>
                  </a:cubicBezTo>
                  <a:cubicBezTo>
                    <a:pt x="234" y="394"/>
                    <a:pt x="234" y="394"/>
                    <a:pt x="234" y="394"/>
                  </a:cubicBezTo>
                  <a:cubicBezTo>
                    <a:pt x="240" y="394"/>
                    <a:pt x="245" y="390"/>
                    <a:pt x="245" y="384"/>
                  </a:cubicBezTo>
                  <a:cubicBezTo>
                    <a:pt x="245" y="330"/>
                    <a:pt x="245" y="330"/>
                    <a:pt x="245" y="330"/>
                  </a:cubicBezTo>
                  <a:cubicBezTo>
                    <a:pt x="266" y="330"/>
                    <a:pt x="266" y="330"/>
                    <a:pt x="266" y="330"/>
                  </a:cubicBezTo>
                  <a:cubicBezTo>
                    <a:pt x="266" y="384"/>
                    <a:pt x="266" y="384"/>
                    <a:pt x="266" y="384"/>
                  </a:cubicBezTo>
                  <a:cubicBezTo>
                    <a:pt x="266" y="390"/>
                    <a:pt x="271" y="394"/>
                    <a:pt x="277" y="394"/>
                  </a:cubicBezTo>
                  <a:cubicBezTo>
                    <a:pt x="373" y="394"/>
                    <a:pt x="373" y="394"/>
                    <a:pt x="373" y="394"/>
                  </a:cubicBezTo>
                  <a:cubicBezTo>
                    <a:pt x="379" y="394"/>
                    <a:pt x="384" y="390"/>
                    <a:pt x="384" y="384"/>
                  </a:cubicBezTo>
                  <a:cubicBezTo>
                    <a:pt x="384" y="245"/>
                    <a:pt x="384" y="245"/>
                    <a:pt x="384" y="245"/>
                  </a:cubicBezTo>
                  <a:cubicBezTo>
                    <a:pt x="405" y="245"/>
                    <a:pt x="405" y="245"/>
                    <a:pt x="405" y="245"/>
                  </a:cubicBezTo>
                  <a:cubicBezTo>
                    <a:pt x="409" y="245"/>
                    <a:pt x="413" y="242"/>
                    <a:pt x="415" y="238"/>
                  </a:cubicBezTo>
                  <a:cubicBezTo>
                    <a:pt x="417" y="234"/>
                    <a:pt x="415" y="229"/>
                    <a:pt x="412" y="226"/>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moveTo>
                    <a:pt x="234" y="234"/>
                  </a:moveTo>
                  <a:cubicBezTo>
                    <a:pt x="234" y="228"/>
                    <a:pt x="230" y="224"/>
                    <a:pt x="224" y="224"/>
                  </a:cubicBezTo>
                  <a:cubicBezTo>
                    <a:pt x="181" y="224"/>
                    <a:pt x="181" y="224"/>
                    <a:pt x="181" y="224"/>
                  </a:cubicBezTo>
                  <a:cubicBezTo>
                    <a:pt x="175" y="224"/>
                    <a:pt x="170" y="228"/>
                    <a:pt x="170" y="234"/>
                  </a:cubicBezTo>
                  <a:cubicBezTo>
                    <a:pt x="170" y="277"/>
                    <a:pt x="170" y="277"/>
                    <a:pt x="170" y="277"/>
                  </a:cubicBezTo>
                  <a:cubicBezTo>
                    <a:pt x="170" y="283"/>
                    <a:pt x="175" y="288"/>
                    <a:pt x="181" y="288"/>
                  </a:cubicBezTo>
                  <a:cubicBezTo>
                    <a:pt x="224" y="288"/>
                    <a:pt x="224" y="288"/>
                    <a:pt x="224" y="288"/>
                  </a:cubicBezTo>
                  <a:cubicBezTo>
                    <a:pt x="230" y="288"/>
                    <a:pt x="234" y="283"/>
                    <a:pt x="234" y="277"/>
                  </a:cubicBezTo>
                  <a:lnTo>
                    <a:pt x="234" y="234"/>
                  </a:lnTo>
                  <a:close/>
                  <a:moveTo>
                    <a:pt x="277" y="277"/>
                  </a:moveTo>
                  <a:cubicBezTo>
                    <a:pt x="277" y="283"/>
                    <a:pt x="282" y="288"/>
                    <a:pt x="288" y="288"/>
                  </a:cubicBezTo>
                  <a:cubicBezTo>
                    <a:pt x="330" y="288"/>
                    <a:pt x="330" y="288"/>
                    <a:pt x="330" y="288"/>
                  </a:cubicBezTo>
                  <a:cubicBezTo>
                    <a:pt x="336" y="288"/>
                    <a:pt x="341" y="283"/>
                    <a:pt x="341" y="277"/>
                  </a:cubicBezTo>
                  <a:cubicBezTo>
                    <a:pt x="341" y="234"/>
                    <a:pt x="341" y="234"/>
                    <a:pt x="341" y="234"/>
                  </a:cubicBezTo>
                  <a:cubicBezTo>
                    <a:pt x="341" y="228"/>
                    <a:pt x="336" y="224"/>
                    <a:pt x="330" y="224"/>
                  </a:cubicBezTo>
                  <a:cubicBezTo>
                    <a:pt x="288" y="224"/>
                    <a:pt x="288" y="224"/>
                    <a:pt x="288" y="224"/>
                  </a:cubicBezTo>
                  <a:cubicBezTo>
                    <a:pt x="282" y="224"/>
                    <a:pt x="277" y="228"/>
                    <a:pt x="277" y="234"/>
                  </a:cubicBezTo>
                  <a:lnTo>
                    <a:pt x="277" y="277"/>
                  </a:lnTo>
                  <a:close/>
                </a:path>
              </a:pathLst>
            </a:custGeom>
            <a:solidFill>
              <a:schemeClr val="accent6"/>
            </a:solidFill>
            <a:ln>
              <a:noFill/>
            </a:ln>
            <a:extLst/>
          </p:spPr>
          <p:txBody>
            <a:bodyPr vert="horz" wrap="square" lIns="80155" tIns="40078" rIns="80155" bIns="40078" numCol="1" anchor="t" anchorCtr="0" compatLnSpc="1">
              <a:prstTxWarp prst="textNoShape">
                <a:avLst/>
              </a:prstTxWarp>
            </a:bodyPr>
            <a:lstStyle/>
            <a:p>
              <a:endParaRPr lang="en-GB"/>
            </a:p>
          </p:txBody>
        </p:sp>
        <p:sp>
          <p:nvSpPr>
            <p:cNvPr id="27" name="Rectangle 460"/>
            <p:cNvSpPr>
              <a:spLocks noChangeArrowheads="1"/>
            </p:cNvSpPr>
            <p:nvPr/>
          </p:nvSpPr>
          <p:spPr bwMode="auto">
            <a:xfrm>
              <a:off x="7511056" y="3252654"/>
              <a:ext cx="1044575" cy="614363"/>
            </a:xfrm>
            <a:prstGeom prst="rect">
              <a:avLst/>
            </a:prstGeom>
            <a:solidFill>
              <a:schemeClr val="accent5"/>
            </a:solidFill>
            <a:ln>
              <a:noFill/>
            </a:ln>
            <a:extLst/>
          </p:spPr>
          <p:txBody>
            <a:bodyPr vert="horz" wrap="square" lIns="80155" tIns="40079" rIns="80155" bIns="40079" numCol="1" anchor="ctr" anchorCtr="0" compatLnSpc="1">
              <a:prstTxWarp prst="textNoShape">
                <a:avLst/>
              </a:prstTxWarp>
            </a:bodyPr>
            <a:lstStyle/>
            <a:p>
              <a:pPr algn="ctr" defTabSz="914400" eaLnBrk="0" fontAlgn="base" hangingPunct="0">
                <a:spcBef>
                  <a:spcPct val="0"/>
                </a:spcBef>
                <a:spcAft>
                  <a:spcPct val="0"/>
                </a:spcAft>
              </a:pPr>
              <a:r>
                <a:rPr lang="en-US" altLang="en-US" sz="900" dirty="0">
                  <a:solidFill>
                    <a:srgbClr val="FFFFFF"/>
                  </a:solidFill>
                  <a:latin typeface="Verdana" panose="020B0604030504040204" pitchFamily="34" charset="0"/>
                  <a:ea typeface="Times New Roman" panose="02020603050405020304" pitchFamily="18" charset="0"/>
                  <a:cs typeface="Times New Roman" panose="02020603050405020304" pitchFamily="18" charset="0"/>
                </a:rPr>
                <a:t>Jersey Propco</a:t>
              </a:r>
              <a:endParaRPr lang="en-US" altLang="en-US" sz="1200" dirty="0">
                <a:ea typeface="Times New Roman" panose="02020603050405020304" pitchFamily="18" charset="0"/>
              </a:endParaRPr>
            </a:p>
          </p:txBody>
        </p:sp>
        <p:sp>
          <p:nvSpPr>
            <p:cNvPr id="28" name="Rectangle 460"/>
            <p:cNvSpPr>
              <a:spLocks noChangeArrowheads="1"/>
            </p:cNvSpPr>
            <p:nvPr/>
          </p:nvSpPr>
          <p:spPr bwMode="auto">
            <a:xfrm>
              <a:off x="5617470" y="4160296"/>
              <a:ext cx="1044575" cy="614363"/>
            </a:xfrm>
            <a:prstGeom prst="rect">
              <a:avLst/>
            </a:prstGeom>
            <a:solidFill>
              <a:schemeClr val="accent6"/>
            </a:solidFill>
            <a:ln>
              <a:noFill/>
            </a:ln>
            <a:extLst/>
          </p:spPr>
          <p:txBody>
            <a:bodyPr vert="horz" wrap="square" lIns="80155" tIns="40079" rIns="80155" bIns="40079" numCol="1" anchor="ctr" anchorCtr="0" compatLnSpc="1">
              <a:prstTxWarp prst="textNoShape">
                <a:avLst/>
              </a:prstTxWarp>
            </a:bodyPr>
            <a:lstStyle/>
            <a:p>
              <a:pPr algn="ctr" defTabSz="914400" eaLnBrk="0" fontAlgn="base" hangingPunct="0">
                <a:spcBef>
                  <a:spcPct val="0"/>
                </a:spcBef>
                <a:spcAft>
                  <a:spcPct val="0"/>
                </a:spcAft>
              </a:pPr>
              <a:r>
                <a:rPr lang="en-US" altLang="en-US" sz="900" dirty="0">
                  <a:solidFill>
                    <a:srgbClr val="FFFFFF"/>
                  </a:solidFill>
                  <a:latin typeface="Verdana" panose="020B0604030504040204" pitchFamily="34" charset="0"/>
                  <a:ea typeface="Times New Roman" panose="02020603050405020304" pitchFamily="18" charset="0"/>
                  <a:cs typeface="Times New Roman" panose="02020603050405020304" pitchFamily="18" charset="0"/>
                </a:rPr>
                <a:t>Spanish Propco</a:t>
              </a:r>
              <a:endParaRPr lang="en-US" altLang="en-US" sz="1200" dirty="0">
                <a:ea typeface="Times New Roman" panose="02020603050405020304" pitchFamily="18" charset="0"/>
              </a:endParaRPr>
            </a:p>
          </p:txBody>
        </p:sp>
        <p:cxnSp>
          <p:nvCxnSpPr>
            <p:cNvPr id="29" name="Elbow Connector 28"/>
            <p:cNvCxnSpPr>
              <a:stCxn id="21" idx="2"/>
              <a:endCxn id="16" idx="0"/>
            </p:cNvCxnSpPr>
            <p:nvPr/>
          </p:nvCxnSpPr>
          <p:spPr>
            <a:xfrm rot="5400000">
              <a:off x="3547609" y="1590576"/>
              <a:ext cx="460658" cy="2850699"/>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21" idx="2"/>
              <a:endCxn id="15" idx="0"/>
            </p:cNvCxnSpPr>
            <p:nvPr/>
          </p:nvCxnSpPr>
          <p:spPr>
            <a:xfrm rot="5400000">
              <a:off x="4491201" y="2540568"/>
              <a:ext cx="467058" cy="957114"/>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21" idx="2"/>
              <a:endCxn id="23" idx="0"/>
            </p:cNvCxnSpPr>
            <p:nvPr/>
          </p:nvCxnSpPr>
          <p:spPr>
            <a:xfrm rot="16200000" flipH="1">
              <a:off x="5441194" y="2547688"/>
              <a:ext cx="460657" cy="936471"/>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21" idx="2"/>
              <a:endCxn id="27" idx="0"/>
            </p:cNvCxnSpPr>
            <p:nvPr/>
          </p:nvCxnSpPr>
          <p:spPr>
            <a:xfrm rot="16200000" flipH="1">
              <a:off x="6384786" y="1604096"/>
              <a:ext cx="467058" cy="2830057"/>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8" idx="0"/>
              <a:endCxn id="23" idx="2"/>
            </p:cNvCxnSpPr>
            <p:nvPr/>
          </p:nvCxnSpPr>
          <p:spPr>
            <a:xfrm flipV="1">
              <a:off x="6139758" y="3860616"/>
              <a:ext cx="0" cy="299680"/>
            </a:xfrm>
            <a:prstGeom prst="line">
              <a:avLst/>
            </a:prstGeom>
          </p:spPr>
          <p:style>
            <a:lnRef idx="1">
              <a:schemeClr val="dk1"/>
            </a:lnRef>
            <a:fillRef idx="0">
              <a:schemeClr val="dk1"/>
            </a:fillRef>
            <a:effectRef idx="0">
              <a:schemeClr val="dk1"/>
            </a:effectRef>
            <a:fontRef idx="minor">
              <a:schemeClr val="tx1"/>
            </a:fontRef>
          </p:style>
        </p:cxnSp>
        <p:cxnSp>
          <p:nvCxnSpPr>
            <p:cNvPr id="34" name="Curved Connector 33"/>
            <p:cNvCxnSpPr>
              <a:stCxn id="21" idx="1"/>
              <a:endCxn id="16" idx="1"/>
            </p:cNvCxnSpPr>
            <p:nvPr/>
          </p:nvCxnSpPr>
          <p:spPr>
            <a:xfrm rot="10800000" flipV="1">
              <a:off x="1830301" y="2478414"/>
              <a:ext cx="2850699" cy="1075021"/>
            </a:xfrm>
            <a:prstGeom prst="curvedConnector3">
              <a:avLst>
                <a:gd name="adj1" fmla="val 121384"/>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5" name="Freeform 34"/>
            <p:cNvSpPr>
              <a:spLocks noChangeAspect="1" noEditPoints="1"/>
            </p:cNvSpPr>
            <p:nvPr/>
          </p:nvSpPr>
          <p:spPr bwMode="auto">
            <a:xfrm>
              <a:off x="4044142" y="3980123"/>
              <a:ext cx="401320" cy="395605"/>
            </a:xfrm>
            <a:custGeom>
              <a:avLst/>
              <a:gdLst>
                <a:gd name="T0" fmla="*/ 213 w 512"/>
                <a:gd name="T1" fmla="*/ 245 h 512"/>
                <a:gd name="T2" fmla="*/ 192 w 512"/>
                <a:gd name="T3" fmla="*/ 266 h 512"/>
                <a:gd name="T4" fmla="*/ 320 w 512"/>
                <a:gd name="T5" fmla="*/ 245 h 512"/>
                <a:gd name="T6" fmla="*/ 298 w 512"/>
                <a:gd name="T7" fmla="*/ 266 h 512"/>
                <a:gd name="T8" fmla="*/ 320 w 512"/>
                <a:gd name="T9" fmla="*/ 245 h 512"/>
                <a:gd name="T10" fmla="*/ 256 w 512"/>
                <a:gd name="T11" fmla="*/ 512 h 512"/>
                <a:gd name="T12" fmla="*/ 256 w 512"/>
                <a:gd name="T13" fmla="*/ 0 h 512"/>
                <a:gd name="T14" fmla="*/ 412 w 512"/>
                <a:gd name="T15" fmla="*/ 226 h 512"/>
                <a:gd name="T16" fmla="*/ 249 w 512"/>
                <a:gd name="T17" fmla="*/ 98 h 512"/>
                <a:gd name="T18" fmla="*/ 96 w 512"/>
                <a:gd name="T19" fmla="*/ 238 h 512"/>
                <a:gd name="T20" fmla="*/ 128 w 512"/>
                <a:gd name="T21" fmla="*/ 245 h 512"/>
                <a:gd name="T22" fmla="*/ 138 w 512"/>
                <a:gd name="T23" fmla="*/ 394 h 512"/>
                <a:gd name="T24" fmla="*/ 245 w 512"/>
                <a:gd name="T25" fmla="*/ 384 h 512"/>
                <a:gd name="T26" fmla="*/ 266 w 512"/>
                <a:gd name="T27" fmla="*/ 330 h 512"/>
                <a:gd name="T28" fmla="*/ 277 w 512"/>
                <a:gd name="T29" fmla="*/ 394 h 512"/>
                <a:gd name="T30" fmla="*/ 384 w 512"/>
                <a:gd name="T31" fmla="*/ 384 h 512"/>
                <a:gd name="T32" fmla="*/ 405 w 512"/>
                <a:gd name="T33" fmla="*/ 245 h 512"/>
                <a:gd name="T34" fmla="*/ 412 w 512"/>
                <a:gd name="T35" fmla="*/ 226 h 512"/>
                <a:gd name="T36" fmla="*/ 376 w 512"/>
                <a:gd name="T37" fmla="*/ 224 h 512"/>
                <a:gd name="T38" fmla="*/ 362 w 512"/>
                <a:gd name="T39" fmla="*/ 234 h 512"/>
                <a:gd name="T40" fmla="*/ 288 w 512"/>
                <a:gd name="T41" fmla="*/ 373 h 512"/>
                <a:gd name="T42" fmla="*/ 277 w 512"/>
                <a:gd name="T43" fmla="*/ 309 h 512"/>
                <a:gd name="T44" fmla="*/ 224 w 512"/>
                <a:gd name="T45" fmla="*/ 320 h 512"/>
                <a:gd name="T46" fmla="*/ 149 w 512"/>
                <a:gd name="T47" fmla="*/ 373 h 512"/>
                <a:gd name="T48" fmla="*/ 138 w 512"/>
                <a:gd name="T49" fmla="*/ 224 h 512"/>
                <a:gd name="T50" fmla="*/ 256 w 512"/>
                <a:gd name="T51" fmla="*/ 120 h 512"/>
                <a:gd name="T52" fmla="*/ 224 w 512"/>
                <a:gd name="T53" fmla="*/ 224 h 512"/>
                <a:gd name="T54" fmla="*/ 170 w 512"/>
                <a:gd name="T55" fmla="*/ 234 h 512"/>
                <a:gd name="T56" fmla="*/ 181 w 512"/>
                <a:gd name="T57" fmla="*/ 288 h 512"/>
                <a:gd name="T58" fmla="*/ 234 w 512"/>
                <a:gd name="T59" fmla="*/ 277 h 512"/>
                <a:gd name="T60" fmla="*/ 277 w 512"/>
                <a:gd name="T61" fmla="*/ 277 h 512"/>
                <a:gd name="T62" fmla="*/ 330 w 512"/>
                <a:gd name="T63" fmla="*/ 288 h 512"/>
                <a:gd name="T64" fmla="*/ 341 w 512"/>
                <a:gd name="T65" fmla="*/ 234 h 512"/>
                <a:gd name="T66" fmla="*/ 288 w 512"/>
                <a:gd name="T67" fmla="*/ 224 h 512"/>
                <a:gd name="T68" fmla="*/ 277 w 512"/>
                <a:gd name="T69"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192" y="245"/>
                  </a:moveTo>
                  <a:cubicBezTo>
                    <a:pt x="213" y="245"/>
                    <a:pt x="213" y="245"/>
                    <a:pt x="213" y="245"/>
                  </a:cubicBezTo>
                  <a:cubicBezTo>
                    <a:pt x="213" y="266"/>
                    <a:pt x="213" y="266"/>
                    <a:pt x="213" y="266"/>
                  </a:cubicBezTo>
                  <a:cubicBezTo>
                    <a:pt x="192" y="266"/>
                    <a:pt x="192" y="266"/>
                    <a:pt x="192" y="266"/>
                  </a:cubicBezTo>
                  <a:lnTo>
                    <a:pt x="192" y="245"/>
                  </a:lnTo>
                  <a:close/>
                  <a:moveTo>
                    <a:pt x="320" y="245"/>
                  </a:moveTo>
                  <a:cubicBezTo>
                    <a:pt x="298" y="245"/>
                    <a:pt x="298" y="245"/>
                    <a:pt x="298" y="245"/>
                  </a:cubicBezTo>
                  <a:cubicBezTo>
                    <a:pt x="298" y="266"/>
                    <a:pt x="298" y="266"/>
                    <a:pt x="298" y="266"/>
                  </a:cubicBezTo>
                  <a:cubicBezTo>
                    <a:pt x="320" y="266"/>
                    <a:pt x="320" y="266"/>
                    <a:pt x="320" y="266"/>
                  </a:cubicBezTo>
                  <a:lnTo>
                    <a:pt x="320" y="245"/>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2" y="226"/>
                  </a:moveTo>
                  <a:cubicBezTo>
                    <a:pt x="263" y="98"/>
                    <a:pt x="263" y="98"/>
                    <a:pt x="263" y="98"/>
                  </a:cubicBezTo>
                  <a:cubicBezTo>
                    <a:pt x="259" y="95"/>
                    <a:pt x="253" y="95"/>
                    <a:pt x="249" y="98"/>
                  </a:cubicBezTo>
                  <a:cubicBezTo>
                    <a:pt x="99" y="226"/>
                    <a:pt x="99" y="226"/>
                    <a:pt x="99" y="226"/>
                  </a:cubicBezTo>
                  <a:cubicBezTo>
                    <a:pt x="96" y="229"/>
                    <a:pt x="95" y="234"/>
                    <a:pt x="96" y="238"/>
                  </a:cubicBezTo>
                  <a:cubicBezTo>
                    <a:pt x="98" y="242"/>
                    <a:pt x="102" y="245"/>
                    <a:pt x="106" y="245"/>
                  </a:cubicBezTo>
                  <a:cubicBezTo>
                    <a:pt x="128" y="245"/>
                    <a:pt x="128" y="245"/>
                    <a:pt x="128" y="245"/>
                  </a:cubicBezTo>
                  <a:cubicBezTo>
                    <a:pt x="128" y="384"/>
                    <a:pt x="128" y="384"/>
                    <a:pt x="128" y="384"/>
                  </a:cubicBezTo>
                  <a:cubicBezTo>
                    <a:pt x="128" y="390"/>
                    <a:pt x="132" y="394"/>
                    <a:pt x="138" y="394"/>
                  </a:cubicBezTo>
                  <a:cubicBezTo>
                    <a:pt x="234" y="394"/>
                    <a:pt x="234" y="394"/>
                    <a:pt x="234" y="394"/>
                  </a:cubicBezTo>
                  <a:cubicBezTo>
                    <a:pt x="240" y="394"/>
                    <a:pt x="245" y="390"/>
                    <a:pt x="245" y="384"/>
                  </a:cubicBezTo>
                  <a:cubicBezTo>
                    <a:pt x="245" y="330"/>
                    <a:pt x="245" y="330"/>
                    <a:pt x="245" y="330"/>
                  </a:cubicBezTo>
                  <a:cubicBezTo>
                    <a:pt x="266" y="330"/>
                    <a:pt x="266" y="330"/>
                    <a:pt x="266" y="330"/>
                  </a:cubicBezTo>
                  <a:cubicBezTo>
                    <a:pt x="266" y="384"/>
                    <a:pt x="266" y="384"/>
                    <a:pt x="266" y="384"/>
                  </a:cubicBezTo>
                  <a:cubicBezTo>
                    <a:pt x="266" y="390"/>
                    <a:pt x="271" y="394"/>
                    <a:pt x="277" y="394"/>
                  </a:cubicBezTo>
                  <a:cubicBezTo>
                    <a:pt x="373" y="394"/>
                    <a:pt x="373" y="394"/>
                    <a:pt x="373" y="394"/>
                  </a:cubicBezTo>
                  <a:cubicBezTo>
                    <a:pt x="379" y="394"/>
                    <a:pt x="384" y="390"/>
                    <a:pt x="384" y="384"/>
                  </a:cubicBezTo>
                  <a:cubicBezTo>
                    <a:pt x="384" y="245"/>
                    <a:pt x="384" y="245"/>
                    <a:pt x="384" y="245"/>
                  </a:cubicBezTo>
                  <a:cubicBezTo>
                    <a:pt x="405" y="245"/>
                    <a:pt x="405" y="245"/>
                    <a:pt x="405" y="245"/>
                  </a:cubicBezTo>
                  <a:cubicBezTo>
                    <a:pt x="409" y="245"/>
                    <a:pt x="413" y="242"/>
                    <a:pt x="415" y="238"/>
                  </a:cubicBezTo>
                  <a:cubicBezTo>
                    <a:pt x="417" y="234"/>
                    <a:pt x="415" y="229"/>
                    <a:pt x="412" y="226"/>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moveTo>
                    <a:pt x="234" y="234"/>
                  </a:moveTo>
                  <a:cubicBezTo>
                    <a:pt x="234" y="228"/>
                    <a:pt x="230" y="224"/>
                    <a:pt x="224" y="224"/>
                  </a:cubicBezTo>
                  <a:cubicBezTo>
                    <a:pt x="181" y="224"/>
                    <a:pt x="181" y="224"/>
                    <a:pt x="181" y="224"/>
                  </a:cubicBezTo>
                  <a:cubicBezTo>
                    <a:pt x="175" y="224"/>
                    <a:pt x="170" y="228"/>
                    <a:pt x="170" y="234"/>
                  </a:cubicBezTo>
                  <a:cubicBezTo>
                    <a:pt x="170" y="277"/>
                    <a:pt x="170" y="277"/>
                    <a:pt x="170" y="277"/>
                  </a:cubicBezTo>
                  <a:cubicBezTo>
                    <a:pt x="170" y="283"/>
                    <a:pt x="175" y="288"/>
                    <a:pt x="181" y="288"/>
                  </a:cubicBezTo>
                  <a:cubicBezTo>
                    <a:pt x="224" y="288"/>
                    <a:pt x="224" y="288"/>
                    <a:pt x="224" y="288"/>
                  </a:cubicBezTo>
                  <a:cubicBezTo>
                    <a:pt x="230" y="288"/>
                    <a:pt x="234" y="283"/>
                    <a:pt x="234" y="277"/>
                  </a:cubicBezTo>
                  <a:lnTo>
                    <a:pt x="234" y="234"/>
                  </a:lnTo>
                  <a:close/>
                  <a:moveTo>
                    <a:pt x="277" y="277"/>
                  </a:moveTo>
                  <a:cubicBezTo>
                    <a:pt x="277" y="283"/>
                    <a:pt x="282" y="288"/>
                    <a:pt x="288" y="288"/>
                  </a:cubicBezTo>
                  <a:cubicBezTo>
                    <a:pt x="330" y="288"/>
                    <a:pt x="330" y="288"/>
                    <a:pt x="330" y="288"/>
                  </a:cubicBezTo>
                  <a:cubicBezTo>
                    <a:pt x="336" y="288"/>
                    <a:pt x="341" y="283"/>
                    <a:pt x="341" y="277"/>
                  </a:cubicBezTo>
                  <a:cubicBezTo>
                    <a:pt x="341" y="234"/>
                    <a:pt x="341" y="234"/>
                    <a:pt x="341" y="234"/>
                  </a:cubicBezTo>
                  <a:cubicBezTo>
                    <a:pt x="341" y="228"/>
                    <a:pt x="336" y="224"/>
                    <a:pt x="330" y="224"/>
                  </a:cubicBezTo>
                  <a:cubicBezTo>
                    <a:pt x="288" y="224"/>
                    <a:pt x="288" y="224"/>
                    <a:pt x="288" y="224"/>
                  </a:cubicBezTo>
                  <a:cubicBezTo>
                    <a:pt x="282" y="224"/>
                    <a:pt x="277" y="228"/>
                    <a:pt x="277" y="234"/>
                  </a:cubicBezTo>
                  <a:lnTo>
                    <a:pt x="277" y="277"/>
                  </a:lnTo>
                  <a:close/>
                </a:path>
              </a:pathLst>
            </a:custGeom>
            <a:solidFill>
              <a:schemeClr val="accent6"/>
            </a:solidFill>
            <a:ln>
              <a:noFill/>
            </a:ln>
            <a:extLst/>
          </p:spPr>
          <p:txBody>
            <a:bodyPr vert="horz" wrap="square" lIns="80155" tIns="40078" rIns="80155" bIns="40078" numCol="1" anchor="t" anchorCtr="0" compatLnSpc="1">
              <a:prstTxWarp prst="textNoShape">
                <a:avLst/>
              </a:prstTxWarp>
            </a:bodyPr>
            <a:lstStyle/>
            <a:p>
              <a:endParaRPr lang="en-GB"/>
            </a:p>
          </p:txBody>
        </p:sp>
        <p:cxnSp>
          <p:nvCxnSpPr>
            <p:cNvPr id="36" name="Straight Connector 35"/>
            <p:cNvCxnSpPr>
              <a:stCxn id="35" idx="6"/>
              <a:endCxn id="15" idx="2"/>
            </p:cNvCxnSpPr>
            <p:nvPr/>
          </p:nvCxnSpPr>
          <p:spPr>
            <a:xfrm flipV="1">
              <a:off x="4244802" y="3867016"/>
              <a:ext cx="1371" cy="113107"/>
            </a:xfrm>
            <a:prstGeom prst="line">
              <a:avLst/>
            </a:prstGeom>
          </p:spPr>
          <p:style>
            <a:lnRef idx="1">
              <a:schemeClr val="dk1"/>
            </a:lnRef>
            <a:fillRef idx="0">
              <a:schemeClr val="dk1"/>
            </a:fillRef>
            <a:effectRef idx="0">
              <a:schemeClr val="dk1"/>
            </a:effectRef>
            <a:fontRef idx="minor">
              <a:schemeClr val="tx1"/>
            </a:fontRef>
          </p:style>
        </p:cxnSp>
        <p:sp>
          <p:nvSpPr>
            <p:cNvPr id="37" name="Freeform 36"/>
            <p:cNvSpPr>
              <a:spLocks noChangeAspect="1" noEditPoints="1"/>
            </p:cNvSpPr>
            <p:nvPr/>
          </p:nvSpPr>
          <p:spPr bwMode="auto">
            <a:xfrm>
              <a:off x="5939097" y="4876536"/>
              <a:ext cx="401320" cy="395605"/>
            </a:xfrm>
            <a:custGeom>
              <a:avLst/>
              <a:gdLst>
                <a:gd name="T0" fmla="*/ 213 w 512"/>
                <a:gd name="T1" fmla="*/ 245 h 512"/>
                <a:gd name="T2" fmla="*/ 192 w 512"/>
                <a:gd name="T3" fmla="*/ 266 h 512"/>
                <a:gd name="T4" fmla="*/ 320 w 512"/>
                <a:gd name="T5" fmla="*/ 245 h 512"/>
                <a:gd name="T6" fmla="*/ 298 w 512"/>
                <a:gd name="T7" fmla="*/ 266 h 512"/>
                <a:gd name="T8" fmla="*/ 320 w 512"/>
                <a:gd name="T9" fmla="*/ 245 h 512"/>
                <a:gd name="T10" fmla="*/ 256 w 512"/>
                <a:gd name="T11" fmla="*/ 512 h 512"/>
                <a:gd name="T12" fmla="*/ 256 w 512"/>
                <a:gd name="T13" fmla="*/ 0 h 512"/>
                <a:gd name="T14" fmla="*/ 412 w 512"/>
                <a:gd name="T15" fmla="*/ 226 h 512"/>
                <a:gd name="T16" fmla="*/ 249 w 512"/>
                <a:gd name="T17" fmla="*/ 98 h 512"/>
                <a:gd name="T18" fmla="*/ 96 w 512"/>
                <a:gd name="T19" fmla="*/ 238 h 512"/>
                <a:gd name="T20" fmla="*/ 128 w 512"/>
                <a:gd name="T21" fmla="*/ 245 h 512"/>
                <a:gd name="T22" fmla="*/ 138 w 512"/>
                <a:gd name="T23" fmla="*/ 394 h 512"/>
                <a:gd name="T24" fmla="*/ 245 w 512"/>
                <a:gd name="T25" fmla="*/ 384 h 512"/>
                <a:gd name="T26" fmla="*/ 266 w 512"/>
                <a:gd name="T27" fmla="*/ 330 h 512"/>
                <a:gd name="T28" fmla="*/ 277 w 512"/>
                <a:gd name="T29" fmla="*/ 394 h 512"/>
                <a:gd name="T30" fmla="*/ 384 w 512"/>
                <a:gd name="T31" fmla="*/ 384 h 512"/>
                <a:gd name="T32" fmla="*/ 405 w 512"/>
                <a:gd name="T33" fmla="*/ 245 h 512"/>
                <a:gd name="T34" fmla="*/ 412 w 512"/>
                <a:gd name="T35" fmla="*/ 226 h 512"/>
                <a:gd name="T36" fmla="*/ 376 w 512"/>
                <a:gd name="T37" fmla="*/ 224 h 512"/>
                <a:gd name="T38" fmla="*/ 362 w 512"/>
                <a:gd name="T39" fmla="*/ 234 h 512"/>
                <a:gd name="T40" fmla="*/ 288 w 512"/>
                <a:gd name="T41" fmla="*/ 373 h 512"/>
                <a:gd name="T42" fmla="*/ 277 w 512"/>
                <a:gd name="T43" fmla="*/ 309 h 512"/>
                <a:gd name="T44" fmla="*/ 224 w 512"/>
                <a:gd name="T45" fmla="*/ 320 h 512"/>
                <a:gd name="T46" fmla="*/ 149 w 512"/>
                <a:gd name="T47" fmla="*/ 373 h 512"/>
                <a:gd name="T48" fmla="*/ 138 w 512"/>
                <a:gd name="T49" fmla="*/ 224 h 512"/>
                <a:gd name="T50" fmla="*/ 256 w 512"/>
                <a:gd name="T51" fmla="*/ 120 h 512"/>
                <a:gd name="T52" fmla="*/ 224 w 512"/>
                <a:gd name="T53" fmla="*/ 224 h 512"/>
                <a:gd name="T54" fmla="*/ 170 w 512"/>
                <a:gd name="T55" fmla="*/ 234 h 512"/>
                <a:gd name="T56" fmla="*/ 181 w 512"/>
                <a:gd name="T57" fmla="*/ 288 h 512"/>
                <a:gd name="T58" fmla="*/ 234 w 512"/>
                <a:gd name="T59" fmla="*/ 277 h 512"/>
                <a:gd name="T60" fmla="*/ 277 w 512"/>
                <a:gd name="T61" fmla="*/ 277 h 512"/>
                <a:gd name="T62" fmla="*/ 330 w 512"/>
                <a:gd name="T63" fmla="*/ 288 h 512"/>
                <a:gd name="T64" fmla="*/ 341 w 512"/>
                <a:gd name="T65" fmla="*/ 234 h 512"/>
                <a:gd name="T66" fmla="*/ 288 w 512"/>
                <a:gd name="T67" fmla="*/ 224 h 512"/>
                <a:gd name="T68" fmla="*/ 277 w 512"/>
                <a:gd name="T69"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192" y="245"/>
                  </a:moveTo>
                  <a:cubicBezTo>
                    <a:pt x="213" y="245"/>
                    <a:pt x="213" y="245"/>
                    <a:pt x="213" y="245"/>
                  </a:cubicBezTo>
                  <a:cubicBezTo>
                    <a:pt x="213" y="266"/>
                    <a:pt x="213" y="266"/>
                    <a:pt x="213" y="266"/>
                  </a:cubicBezTo>
                  <a:cubicBezTo>
                    <a:pt x="192" y="266"/>
                    <a:pt x="192" y="266"/>
                    <a:pt x="192" y="266"/>
                  </a:cubicBezTo>
                  <a:lnTo>
                    <a:pt x="192" y="245"/>
                  </a:lnTo>
                  <a:close/>
                  <a:moveTo>
                    <a:pt x="320" y="245"/>
                  </a:moveTo>
                  <a:cubicBezTo>
                    <a:pt x="298" y="245"/>
                    <a:pt x="298" y="245"/>
                    <a:pt x="298" y="245"/>
                  </a:cubicBezTo>
                  <a:cubicBezTo>
                    <a:pt x="298" y="266"/>
                    <a:pt x="298" y="266"/>
                    <a:pt x="298" y="266"/>
                  </a:cubicBezTo>
                  <a:cubicBezTo>
                    <a:pt x="320" y="266"/>
                    <a:pt x="320" y="266"/>
                    <a:pt x="320" y="266"/>
                  </a:cubicBezTo>
                  <a:lnTo>
                    <a:pt x="320" y="245"/>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2" y="226"/>
                  </a:moveTo>
                  <a:cubicBezTo>
                    <a:pt x="263" y="98"/>
                    <a:pt x="263" y="98"/>
                    <a:pt x="263" y="98"/>
                  </a:cubicBezTo>
                  <a:cubicBezTo>
                    <a:pt x="259" y="95"/>
                    <a:pt x="253" y="95"/>
                    <a:pt x="249" y="98"/>
                  </a:cubicBezTo>
                  <a:cubicBezTo>
                    <a:pt x="99" y="226"/>
                    <a:pt x="99" y="226"/>
                    <a:pt x="99" y="226"/>
                  </a:cubicBezTo>
                  <a:cubicBezTo>
                    <a:pt x="96" y="229"/>
                    <a:pt x="95" y="234"/>
                    <a:pt x="96" y="238"/>
                  </a:cubicBezTo>
                  <a:cubicBezTo>
                    <a:pt x="98" y="242"/>
                    <a:pt x="102" y="245"/>
                    <a:pt x="106" y="245"/>
                  </a:cubicBezTo>
                  <a:cubicBezTo>
                    <a:pt x="128" y="245"/>
                    <a:pt x="128" y="245"/>
                    <a:pt x="128" y="245"/>
                  </a:cubicBezTo>
                  <a:cubicBezTo>
                    <a:pt x="128" y="384"/>
                    <a:pt x="128" y="384"/>
                    <a:pt x="128" y="384"/>
                  </a:cubicBezTo>
                  <a:cubicBezTo>
                    <a:pt x="128" y="390"/>
                    <a:pt x="132" y="394"/>
                    <a:pt x="138" y="394"/>
                  </a:cubicBezTo>
                  <a:cubicBezTo>
                    <a:pt x="234" y="394"/>
                    <a:pt x="234" y="394"/>
                    <a:pt x="234" y="394"/>
                  </a:cubicBezTo>
                  <a:cubicBezTo>
                    <a:pt x="240" y="394"/>
                    <a:pt x="245" y="390"/>
                    <a:pt x="245" y="384"/>
                  </a:cubicBezTo>
                  <a:cubicBezTo>
                    <a:pt x="245" y="330"/>
                    <a:pt x="245" y="330"/>
                    <a:pt x="245" y="330"/>
                  </a:cubicBezTo>
                  <a:cubicBezTo>
                    <a:pt x="266" y="330"/>
                    <a:pt x="266" y="330"/>
                    <a:pt x="266" y="330"/>
                  </a:cubicBezTo>
                  <a:cubicBezTo>
                    <a:pt x="266" y="384"/>
                    <a:pt x="266" y="384"/>
                    <a:pt x="266" y="384"/>
                  </a:cubicBezTo>
                  <a:cubicBezTo>
                    <a:pt x="266" y="390"/>
                    <a:pt x="271" y="394"/>
                    <a:pt x="277" y="394"/>
                  </a:cubicBezTo>
                  <a:cubicBezTo>
                    <a:pt x="373" y="394"/>
                    <a:pt x="373" y="394"/>
                    <a:pt x="373" y="394"/>
                  </a:cubicBezTo>
                  <a:cubicBezTo>
                    <a:pt x="379" y="394"/>
                    <a:pt x="384" y="390"/>
                    <a:pt x="384" y="384"/>
                  </a:cubicBezTo>
                  <a:cubicBezTo>
                    <a:pt x="384" y="245"/>
                    <a:pt x="384" y="245"/>
                    <a:pt x="384" y="245"/>
                  </a:cubicBezTo>
                  <a:cubicBezTo>
                    <a:pt x="405" y="245"/>
                    <a:pt x="405" y="245"/>
                    <a:pt x="405" y="245"/>
                  </a:cubicBezTo>
                  <a:cubicBezTo>
                    <a:pt x="409" y="245"/>
                    <a:pt x="413" y="242"/>
                    <a:pt x="415" y="238"/>
                  </a:cubicBezTo>
                  <a:cubicBezTo>
                    <a:pt x="417" y="234"/>
                    <a:pt x="415" y="229"/>
                    <a:pt x="412" y="226"/>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moveTo>
                    <a:pt x="234" y="234"/>
                  </a:moveTo>
                  <a:cubicBezTo>
                    <a:pt x="234" y="228"/>
                    <a:pt x="230" y="224"/>
                    <a:pt x="224" y="224"/>
                  </a:cubicBezTo>
                  <a:cubicBezTo>
                    <a:pt x="181" y="224"/>
                    <a:pt x="181" y="224"/>
                    <a:pt x="181" y="224"/>
                  </a:cubicBezTo>
                  <a:cubicBezTo>
                    <a:pt x="175" y="224"/>
                    <a:pt x="170" y="228"/>
                    <a:pt x="170" y="234"/>
                  </a:cubicBezTo>
                  <a:cubicBezTo>
                    <a:pt x="170" y="277"/>
                    <a:pt x="170" y="277"/>
                    <a:pt x="170" y="277"/>
                  </a:cubicBezTo>
                  <a:cubicBezTo>
                    <a:pt x="170" y="283"/>
                    <a:pt x="175" y="288"/>
                    <a:pt x="181" y="288"/>
                  </a:cubicBezTo>
                  <a:cubicBezTo>
                    <a:pt x="224" y="288"/>
                    <a:pt x="224" y="288"/>
                    <a:pt x="224" y="288"/>
                  </a:cubicBezTo>
                  <a:cubicBezTo>
                    <a:pt x="230" y="288"/>
                    <a:pt x="234" y="283"/>
                    <a:pt x="234" y="277"/>
                  </a:cubicBezTo>
                  <a:lnTo>
                    <a:pt x="234" y="234"/>
                  </a:lnTo>
                  <a:close/>
                  <a:moveTo>
                    <a:pt x="277" y="277"/>
                  </a:moveTo>
                  <a:cubicBezTo>
                    <a:pt x="277" y="283"/>
                    <a:pt x="282" y="288"/>
                    <a:pt x="288" y="288"/>
                  </a:cubicBezTo>
                  <a:cubicBezTo>
                    <a:pt x="330" y="288"/>
                    <a:pt x="330" y="288"/>
                    <a:pt x="330" y="288"/>
                  </a:cubicBezTo>
                  <a:cubicBezTo>
                    <a:pt x="336" y="288"/>
                    <a:pt x="341" y="283"/>
                    <a:pt x="341" y="277"/>
                  </a:cubicBezTo>
                  <a:cubicBezTo>
                    <a:pt x="341" y="234"/>
                    <a:pt x="341" y="234"/>
                    <a:pt x="341" y="234"/>
                  </a:cubicBezTo>
                  <a:cubicBezTo>
                    <a:pt x="341" y="228"/>
                    <a:pt x="336" y="224"/>
                    <a:pt x="330" y="224"/>
                  </a:cubicBezTo>
                  <a:cubicBezTo>
                    <a:pt x="288" y="224"/>
                    <a:pt x="288" y="224"/>
                    <a:pt x="288" y="224"/>
                  </a:cubicBezTo>
                  <a:cubicBezTo>
                    <a:pt x="282" y="224"/>
                    <a:pt x="277" y="228"/>
                    <a:pt x="277" y="234"/>
                  </a:cubicBezTo>
                  <a:lnTo>
                    <a:pt x="277" y="277"/>
                  </a:lnTo>
                  <a:close/>
                </a:path>
              </a:pathLst>
            </a:custGeom>
            <a:solidFill>
              <a:schemeClr val="accent6"/>
            </a:solidFill>
            <a:ln>
              <a:noFill/>
            </a:ln>
            <a:extLst/>
          </p:spPr>
          <p:txBody>
            <a:bodyPr vert="horz" wrap="square" lIns="80155" tIns="40078" rIns="80155" bIns="40078" numCol="1" anchor="t" anchorCtr="0" compatLnSpc="1">
              <a:prstTxWarp prst="textNoShape">
                <a:avLst/>
              </a:prstTxWarp>
            </a:bodyPr>
            <a:lstStyle/>
            <a:p>
              <a:endParaRPr lang="en-GB"/>
            </a:p>
          </p:txBody>
        </p:sp>
        <p:cxnSp>
          <p:nvCxnSpPr>
            <p:cNvPr id="38" name="Straight Connector 37"/>
            <p:cNvCxnSpPr>
              <a:stCxn id="37" idx="6"/>
              <a:endCxn id="28" idx="2"/>
            </p:cNvCxnSpPr>
            <p:nvPr/>
          </p:nvCxnSpPr>
          <p:spPr>
            <a:xfrm flipV="1">
              <a:off x="6139757" y="4774659"/>
              <a:ext cx="1" cy="101877"/>
            </a:xfrm>
            <a:prstGeom prst="line">
              <a:avLst/>
            </a:prstGeom>
          </p:spPr>
          <p:style>
            <a:lnRef idx="1">
              <a:schemeClr val="dk1"/>
            </a:lnRef>
            <a:fillRef idx="0">
              <a:schemeClr val="dk1"/>
            </a:fillRef>
            <a:effectRef idx="0">
              <a:schemeClr val="dk1"/>
            </a:effectRef>
            <a:fontRef idx="minor">
              <a:schemeClr val="tx1"/>
            </a:fontRef>
          </p:style>
        </p:cxnSp>
        <p:sp>
          <p:nvSpPr>
            <p:cNvPr id="39" name="Freeform 38"/>
            <p:cNvSpPr>
              <a:spLocks noChangeAspect="1" noEditPoints="1"/>
            </p:cNvSpPr>
            <p:nvPr/>
          </p:nvSpPr>
          <p:spPr bwMode="auto">
            <a:xfrm>
              <a:off x="7834053" y="4004588"/>
              <a:ext cx="401320" cy="395605"/>
            </a:xfrm>
            <a:custGeom>
              <a:avLst/>
              <a:gdLst>
                <a:gd name="T0" fmla="*/ 213 w 512"/>
                <a:gd name="T1" fmla="*/ 245 h 512"/>
                <a:gd name="T2" fmla="*/ 192 w 512"/>
                <a:gd name="T3" fmla="*/ 266 h 512"/>
                <a:gd name="T4" fmla="*/ 320 w 512"/>
                <a:gd name="T5" fmla="*/ 245 h 512"/>
                <a:gd name="T6" fmla="*/ 298 w 512"/>
                <a:gd name="T7" fmla="*/ 266 h 512"/>
                <a:gd name="T8" fmla="*/ 320 w 512"/>
                <a:gd name="T9" fmla="*/ 245 h 512"/>
                <a:gd name="T10" fmla="*/ 256 w 512"/>
                <a:gd name="T11" fmla="*/ 512 h 512"/>
                <a:gd name="T12" fmla="*/ 256 w 512"/>
                <a:gd name="T13" fmla="*/ 0 h 512"/>
                <a:gd name="T14" fmla="*/ 412 w 512"/>
                <a:gd name="T15" fmla="*/ 226 h 512"/>
                <a:gd name="T16" fmla="*/ 249 w 512"/>
                <a:gd name="T17" fmla="*/ 98 h 512"/>
                <a:gd name="T18" fmla="*/ 96 w 512"/>
                <a:gd name="T19" fmla="*/ 238 h 512"/>
                <a:gd name="T20" fmla="*/ 128 w 512"/>
                <a:gd name="T21" fmla="*/ 245 h 512"/>
                <a:gd name="T22" fmla="*/ 138 w 512"/>
                <a:gd name="T23" fmla="*/ 394 h 512"/>
                <a:gd name="T24" fmla="*/ 245 w 512"/>
                <a:gd name="T25" fmla="*/ 384 h 512"/>
                <a:gd name="T26" fmla="*/ 266 w 512"/>
                <a:gd name="T27" fmla="*/ 330 h 512"/>
                <a:gd name="T28" fmla="*/ 277 w 512"/>
                <a:gd name="T29" fmla="*/ 394 h 512"/>
                <a:gd name="T30" fmla="*/ 384 w 512"/>
                <a:gd name="T31" fmla="*/ 384 h 512"/>
                <a:gd name="T32" fmla="*/ 405 w 512"/>
                <a:gd name="T33" fmla="*/ 245 h 512"/>
                <a:gd name="T34" fmla="*/ 412 w 512"/>
                <a:gd name="T35" fmla="*/ 226 h 512"/>
                <a:gd name="T36" fmla="*/ 376 w 512"/>
                <a:gd name="T37" fmla="*/ 224 h 512"/>
                <a:gd name="T38" fmla="*/ 362 w 512"/>
                <a:gd name="T39" fmla="*/ 234 h 512"/>
                <a:gd name="T40" fmla="*/ 288 w 512"/>
                <a:gd name="T41" fmla="*/ 373 h 512"/>
                <a:gd name="T42" fmla="*/ 277 w 512"/>
                <a:gd name="T43" fmla="*/ 309 h 512"/>
                <a:gd name="T44" fmla="*/ 224 w 512"/>
                <a:gd name="T45" fmla="*/ 320 h 512"/>
                <a:gd name="T46" fmla="*/ 149 w 512"/>
                <a:gd name="T47" fmla="*/ 373 h 512"/>
                <a:gd name="T48" fmla="*/ 138 w 512"/>
                <a:gd name="T49" fmla="*/ 224 h 512"/>
                <a:gd name="T50" fmla="*/ 256 w 512"/>
                <a:gd name="T51" fmla="*/ 120 h 512"/>
                <a:gd name="T52" fmla="*/ 224 w 512"/>
                <a:gd name="T53" fmla="*/ 224 h 512"/>
                <a:gd name="T54" fmla="*/ 170 w 512"/>
                <a:gd name="T55" fmla="*/ 234 h 512"/>
                <a:gd name="T56" fmla="*/ 181 w 512"/>
                <a:gd name="T57" fmla="*/ 288 h 512"/>
                <a:gd name="T58" fmla="*/ 234 w 512"/>
                <a:gd name="T59" fmla="*/ 277 h 512"/>
                <a:gd name="T60" fmla="*/ 277 w 512"/>
                <a:gd name="T61" fmla="*/ 277 h 512"/>
                <a:gd name="T62" fmla="*/ 330 w 512"/>
                <a:gd name="T63" fmla="*/ 288 h 512"/>
                <a:gd name="T64" fmla="*/ 341 w 512"/>
                <a:gd name="T65" fmla="*/ 234 h 512"/>
                <a:gd name="T66" fmla="*/ 288 w 512"/>
                <a:gd name="T67" fmla="*/ 224 h 512"/>
                <a:gd name="T68" fmla="*/ 277 w 512"/>
                <a:gd name="T69"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192" y="245"/>
                  </a:moveTo>
                  <a:cubicBezTo>
                    <a:pt x="213" y="245"/>
                    <a:pt x="213" y="245"/>
                    <a:pt x="213" y="245"/>
                  </a:cubicBezTo>
                  <a:cubicBezTo>
                    <a:pt x="213" y="266"/>
                    <a:pt x="213" y="266"/>
                    <a:pt x="213" y="266"/>
                  </a:cubicBezTo>
                  <a:cubicBezTo>
                    <a:pt x="192" y="266"/>
                    <a:pt x="192" y="266"/>
                    <a:pt x="192" y="266"/>
                  </a:cubicBezTo>
                  <a:lnTo>
                    <a:pt x="192" y="245"/>
                  </a:lnTo>
                  <a:close/>
                  <a:moveTo>
                    <a:pt x="320" y="245"/>
                  </a:moveTo>
                  <a:cubicBezTo>
                    <a:pt x="298" y="245"/>
                    <a:pt x="298" y="245"/>
                    <a:pt x="298" y="245"/>
                  </a:cubicBezTo>
                  <a:cubicBezTo>
                    <a:pt x="298" y="266"/>
                    <a:pt x="298" y="266"/>
                    <a:pt x="298" y="266"/>
                  </a:cubicBezTo>
                  <a:cubicBezTo>
                    <a:pt x="320" y="266"/>
                    <a:pt x="320" y="266"/>
                    <a:pt x="320" y="266"/>
                  </a:cubicBezTo>
                  <a:lnTo>
                    <a:pt x="320" y="245"/>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2" y="226"/>
                  </a:moveTo>
                  <a:cubicBezTo>
                    <a:pt x="263" y="98"/>
                    <a:pt x="263" y="98"/>
                    <a:pt x="263" y="98"/>
                  </a:cubicBezTo>
                  <a:cubicBezTo>
                    <a:pt x="259" y="95"/>
                    <a:pt x="253" y="95"/>
                    <a:pt x="249" y="98"/>
                  </a:cubicBezTo>
                  <a:cubicBezTo>
                    <a:pt x="99" y="226"/>
                    <a:pt x="99" y="226"/>
                    <a:pt x="99" y="226"/>
                  </a:cubicBezTo>
                  <a:cubicBezTo>
                    <a:pt x="96" y="229"/>
                    <a:pt x="95" y="234"/>
                    <a:pt x="96" y="238"/>
                  </a:cubicBezTo>
                  <a:cubicBezTo>
                    <a:pt x="98" y="242"/>
                    <a:pt x="102" y="245"/>
                    <a:pt x="106" y="245"/>
                  </a:cubicBezTo>
                  <a:cubicBezTo>
                    <a:pt x="128" y="245"/>
                    <a:pt x="128" y="245"/>
                    <a:pt x="128" y="245"/>
                  </a:cubicBezTo>
                  <a:cubicBezTo>
                    <a:pt x="128" y="384"/>
                    <a:pt x="128" y="384"/>
                    <a:pt x="128" y="384"/>
                  </a:cubicBezTo>
                  <a:cubicBezTo>
                    <a:pt x="128" y="390"/>
                    <a:pt x="132" y="394"/>
                    <a:pt x="138" y="394"/>
                  </a:cubicBezTo>
                  <a:cubicBezTo>
                    <a:pt x="234" y="394"/>
                    <a:pt x="234" y="394"/>
                    <a:pt x="234" y="394"/>
                  </a:cubicBezTo>
                  <a:cubicBezTo>
                    <a:pt x="240" y="394"/>
                    <a:pt x="245" y="390"/>
                    <a:pt x="245" y="384"/>
                  </a:cubicBezTo>
                  <a:cubicBezTo>
                    <a:pt x="245" y="330"/>
                    <a:pt x="245" y="330"/>
                    <a:pt x="245" y="330"/>
                  </a:cubicBezTo>
                  <a:cubicBezTo>
                    <a:pt x="266" y="330"/>
                    <a:pt x="266" y="330"/>
                    <a:pt x="266" y="330"/>
                  </a:cubicBezTo>
                  <a:cubicBezTo>
                    <a:pt x="266" y="384"/>
                    <a:pt x="266" y="384"/>
                    <a:pt x="266" y="384"/>
                  </a:cubicBezTo>
                  <a:cubicBezTo>
                    <a:pt x="266" y="390"/>
                    <a:pt x="271" y="394"/>
                    <a:pt x="277" y="394"/>
                  </a:cubicBezTo>
                  <a:cubicBezTo>
                    <a:pt x="373" y="394"/>
                    <a:pt x="373" y="394"/>
                    <a:pt x="373" y="394"/>
                  </a:cubicBezTo>
                  <a:cubicBezTo>
                    <a:pt x="379" y="394"/>
                    <a:pt x="384" y="390"/>
                    <a:pt x="384" y="384"/>
                  </a:cubicBezTo>
                  <a:cubicBezTo>
                    <a:pt x="384" y="245"/>
                    <a:pt x="384" y="245"/>
                    <a:pt x="384" y="245"/>
                  </a:cubicBezTo>
                  <a:cubicBezTo>
                    <a:pt x="405" y="245"/>
                    <a:pt x="405" y="245"/>
                    <a:pt x="405" y="245"/>
                  </a:cubicBezTo>
                  <a:cubicBezTo>
                    <a:pt x="409" y="245"/>
                    <a:pt x="413" y="242"/>
                    <a:pt x="415" y="238"/>
                  </a:cubicBezTo>
                  <a:cubicBezTo>
                    <a:pt x="417" y="234"/>
                    <a:pt x="415" y="229"/>
                    <a:pt x="412" y="226"/>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moveTo>
                    <a:pt x="234" y="234"/>
                  </a:moveTo>
                  <a:cubicBezTo>
                    <a:pt x="234" y="228"/>
                    <a:pt x="230" y="224"/>
                    <a:pt x="224" y="224"/>
                  </a:cubicBezTo>
                  <a:cubicBezTo>
                    <a:pt x="181" y="224"/>
                    <a:pt x="181" y="224"/>
                    <a:pt x="181" y="224"/>
                  </a:cubicBezTo>
                  <a:cubicBezTo>
                    <a:pt x="175" y="224"/>
                    <a:pt x="170" y="228"/>
                    <a:pt x="170" y="234"/>
                  </a:cubicBezTo>
                  <a:cubicBezTo>
                    <a:pt x="170" y="277"/>
                    <a:pt x="170" y="277"/>
                    <a:pt x="170" y="277"/>
                  </a:cubicBezTo>
                  <a:cubicBezTo>
                    <a:pt x="170" y="283"/>
                    <a:pt x="175" y="288"/>
                    <a:pt x="181" y="288"/>
                  </a:cubicBezTo>
                  <a:cubicBezTo>
                    <a:pt x="224" y="288"/>
                    <a:pt x="224" y="288"/>
                    <a:pt x="224" y="288"/>
                  </a:cubicBezTo>
                  <a:cubicBezTo>
                    <a:pt x="230" y="288"/>
                    <a:pt x="234" y="283"/>
                    <a:pt x="234" y="277"/>
                  </a:cubicBezTo>
                  <a:lnTo>
                    <a:pt x="234" y="234"/>
                  </a:lnTo>
                  <a:close/>
                  <a:moveTo>
                    <a:pt x="277" y="277"/>
                  </a:moveTo>
                  <a:cubicBezTo>
                    <a:pt x="277" y="283"/>
                    <a:pt x="282" y="288"/>
                    <a:pt x="288" y="288"/>
                  </a:cubicBezTo>
                  <a:cubicBezTo>
                    <a:pt x="330" y="288"/>
                    <a:pt x="330" y="288"/>
                    <a:pt x="330" y="288"/>
                  </a:cubicBezTo>
                  <a:cubicBezTo>
                    <a:pt x="336" y="288"/>
                    <a:pt x="341" y="283"/>
                    <a:pt x="341" y="277"/>
                  </a:cubicBezTo>
                  <a:cubicBezTo>
                    <a:pt x="341" y="234"/>
                    <a:pt x="341" y="234"/>
                    <a:pt x="341" y="234"/>
                  </a:cubicBezTo>
                  <a:cubicBezTo>
                    <a:pt x="341" y="228"/>
                    <a:pt x="336" y="224"/>
                    <a:pt x="330" y="224"/>
                  </a:cubicBezTo>
                  <a:cubicBezTo>
                    <a:pt x="288" y="224"/>
                    <a:pt x="288" y="224"/>
                    <a:pt x="288" y="224"/>
                  </a:cubicBezTo>
                  <a:cubicBezTo>
                    <a:pt x="282" y="224"/>
                    <a:pt x="277" y="228"/>
                    <a:pt x="277" y="234"/>
                  </a:cubicBezTo>
                  <a:lnTo>
                    <a:pt x="277" y="277"/>
                  </a:lnTo>
                  <a:close/>
                </a:path>
              </a:pathLst>
            </a:custGeom>
            <a:solidFill>
              <a:schemeClr val="accent6"/>
            </a:solidFill>
            <a:ln>
              <a:noFill/>
            </a:ln>
            <a:extLst/>
          </p:spPr>
          <p:txBody>
            <a:bodyPr vert="horz" wrap="square" lIns="80155" tIns="40078" rIns="80155" bIns="40078" numCol="1" anchor="t" anchorCtr="0" compatLnSpc="1">
              <a:prstTxWarp prst="textNoShape">
                <a:avLst/>
              </a:prstTxWarp>
            </a:bodyPr>
            <a:lstStyle/>
            <a:p>
              <a:endParaRPr lang="en-GB"/>
            </a:p>
          </p:txBody>
        </p:sp>
        <p:cxnSp>
          <p:nvCxnSpPr>
            <p:cNvPr id="40" name="Straight Connector 39"/>
            <p:cNvCxnSpPr>
              <a:stCxn id="39" idx="6"/>
              <a:endCxn id="27" idx="2"/>
            </p:cNvCxnSpPr>
            <p:nvPr/>
          </p:nvCxnSpPr>
          <p:spPr>
            <a:xfrm flipH="1" flipV="1">
              <a:off x="8033344" y="3867017"/>
              <a:ext cx="1369" cy="137571"/>
            </a:xfrm>
            <a:prstGeom prst="line">
              <a:avLst/>
            </a:prstGeom>
          </p:spPr>
          <p:style>
            <a:lnRef idx="1">
              <a:schemeClr val="dk1"/>
            </a:lnRef>
            <a:fillRef idx="0">
              <a:schemeClr val="dk1"/>
            </a:fillRef>
            <a:effectRef idx="0">
              <a:schemeClr val="dk1"/>
            </a:effectRef>
            <a:fontRef idx="minor">
              <a:schemeClr val="tx1"/>
            </a:fontRef>
          </p:style>
        </p:cxnSp>
        <p:sp>
          <p:nvSpPr>
            <p:cNvPr id="41" name="TextBox 43"/>
            <p:cNvSpPr txBox="1">
              <a:spLocks noChangeArrowheads="1"/>
            </p:cNvSpPr>
            <p:nvPr/>
          </p:nvSpPr>
          <p:spPr bwMode="auto">
            <a:xfrm>
              <a:off x="3780458" y="4445607"/>
              <a:ext cx="92868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defTabSz="914400" eaLnBrk="0" fontAlgn="base" hangingPunct="0">
                <a:spcBef>
                  <a:spcPct val="0"/>
                </a:spcBef>
                <a:spcAft>
                  <a:spcPct val="0"/>
                </a:spcAft>
              </a:pPr>
              <a:r>
                <a:rPr lang="en-US" altLang="en-US" sz="800" dirty="0">
                  <a:solidFill>
                    <a:srgbClr val="000000"/>
                  </a:solidFill>
                  <a:latin typeface="Verdana" panose="020B0604030504040204" pitchFamily="34" charset="0"/>
                  <a:cs typeface="Times New Roman" panose="02020603050405020304" pitchFamily="18" charset="0"/>
                </a:rPr>
                <a:t>German Assets</a:t>
              </a:r>
              <a:endParaRPr lang="en-US" altLang="en-US" dirty="0">
                <a:latin typeface="Arial" panose="020B0604020202020204" pitchFamily="34" charset="0"/>
              </a:endParaRPr>
            </a:p>
          </p:txBody>
        </p:sp>
        <p:sp>
          <p:nvSpPr>
            <p:cNvPr id="42" name="TextBox 43"/>
            <p:cNvSpPr txBox="1">
              <a:spLocks noChangeArrowheads="1"/>
            </p:cNvSpPr>
            <p:nvPr/>
          </p:nvSpPr>
          <p:spPr bwMode="auto">
            <a:xfrm>
              <a:off x="5671522" y="5371770"/>
              <a:ext cx="92868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defTabSz="914400" eaLnBrk="0" fontAlgn="base" hangingPunct="0">
                <a:spcBef>
                  <a:spcPct val="0"/>
                </a:spcBef>
                <a:spcAft>
                  <a:spcPct val="0"/>
                </a:spcAft>
              </a:pPr>
              <a:r>
                <a:rPr lang="en-US" altLang="en-US" sz="800" dirty="0">
                  <a:solidFill>
                    <a:srgbClr val="000000"/>
                  </a:solidFill>
                  <a:latin typeface="Verdana" panose="020B0604030504040204" pitchFamily="34" charset="0"/>
                  <a:cs typeface="Times New Roman" panose="02020603050405020304" pitchFamily="18" charset="0"/>
                </a:rPr>
                <a:t>Spanish Assets</a:t>
              </a:r>
              <a:endParaRPr lang="en-US" altLang="en-US" dirty="0">
                <a:latin typeface="Arial" panose="020B0604020202020204" pitchFamily="34" charset="0"/>
              </a:endParaRPr>
            </a:p>
          </p:txBody>
        </p:sp>
        <p:sp>
          <p:nvSpPr>
            <p:cNvPr id="43" name="TextBox 43"/>
            <p:cNvSpPr txBox="1">
              <a:spLocks noChangeArrowheads="1"/>
            </p:cNvSpPr>
            <p:nvPr/>
          </p:nvSpPr>
          <p:spPr bwMode="auto">
            <a:xfrm>
              <a:off x="7568999" y="4445319"/>
              <a:ext cx="92868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defTabSz="914400" eaLnBrk="0" fontAlgn="base" hangingPunct="0">
                <a:spcBef>
                  <a:spcPct val="0"/>
                </a:spcBef>
                <a:spcAft>
                  <a:spcPct val="0"/>
                </a:spcAft>
              </a:pPr>
              <a:r>
                <a:rPr lang="en-US" altLang="en-US" sz="800" dirty="0">
                  <a:solidFill>
                    <a:srgbClr val="000000"/>
                  </a:solidFill>
                  <a:latin typeface="Verdana" panose="020B0604030504040204" pitchFamily="34" charset="0"/>
                  <a:cs typeface="Times New Roman" panose="02020603050405020304" pitchFamily="18" charset="0"/>
                </a:rPr>
                <a:t>UK Assets</a:t>
              </a:r>
              <a:endParaRPr lang="en-US" altLang="en-US" dirty="0">
                <a:latin typeface="Arial" panose="020B0604020202020204" pitchFamily="34" charset="0"/>
              </a:endParaRPr>
            </a:p>
          </p:txBody>
        </p:sp>
      </p:grpSp>
      <p:cxnSp>
        <p:nvCxnSpPr>
          <p:cNvPr id="44" name="Curved Connector 43"/>
          <p:cNvCxnSpPr>
            <a:stCxn id="21" idx="1"/>
            <a:endCxn id="15" idx="1"/>
          </p:cNvCxnSpPr>
          <p:nvPr/>
        </p:nvCxnSpPr>
        <p:spPr>
          <a:xfrm rot="10800000" flipV="1">
            <a:off x="4472729" y="2977384"/>
            <a:ext cx="957114" cy="1081420"/>
          </a:xfrm>
          <a:prstGeom prst="curvedConnector3">
            <a:avLst>
              <a:gd name="adj1" fmla="val 123884"/>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5" name="Curved Connector 44"/>
          <p:cNvCxnSpPr>
            <a:stCxn id="21" idx="3"/>
            <a:endCxn id="23" idx="3"/>
          </p:cNvCxnSpPr>
          <p:nvPr/>
        </p:nvCxnSpPr>
        <p:spPr>
          <a:xfrm>
            <a:off x="6474419" y="2977384"/>
            <a:ext cx="936471" cy="1075020"/>
          </a:xfrm>
          <a:prstGeom prst="curvedConnector3">
            <a:avLst>
              <a:gd name="adj1" fmla="val 12441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6" name="Curved Connector 45"/>
          <p:cNvCxnSpPr/>
          <p:nvPr/>
        </p:nvCxnSpPr>
        <p:spPr>
          <a:xfrm rot="10800000" flipH="1" flipV="1">
            <a:off x="6474419" y="2981083"/>
            <a:ext cx="2850699" cy="1075021"/>
          </a:xfrm>
          <a:prstGeom prst="curvedConnector3">
            <a:avLst>
              <a:gd name="adj1" fmla="val 121384"/>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787044" y="1496261"/>
            <a:ext cx="476250" cy="0"/>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409470" y="1434706"/>
            <a:ext cx="1565615" cy="323165"/>
          </a:xfrm>
          <a:prstGeom prst="rect">
            <a:avLst/>
          </a:prstGeom>
          <a:noFill/>
        </p:spPr>
        <p:txBody>
          <a:bodyPr wrap="square" lIns="0" tIns="0" rIns="0" bIns="0" rtlCol="0">
            <a:spAutoFit/>
          </a:bodyPr>
          <a:lstStyle/>
          <a:p>
            <a:pPr>
              <a:spcAft>
                <a:spcPts val="600"/>
              </a:spcAft>
              <a:buSzPct val="100000"/>
            </a:pPr>
            <a:r>
              <a:rPr lang="en-GB" sz="800" dirty="0"/>
              <a:t>Debt</a:t>
            </a:r>
          </a:p>
          <a:p>
            <a:pPr>
              <a:spcAft>
                <a:spcPts val="600"/>
              </a:spcAft>
              <a:buSzPct val="100000"/>
            </a:pPr>
            <a:r>
              <a:rPr lang="en-GB" sz="800" dirty="0"/>
              <a:t>Sale of shares</a:t>
            </a:r>
            <a:endParaRPr lang="en-GB" sz="1200" dirty="0"/>
          </a:p>
        </p:txBody>
      </p:sp>
      <p:cxnSp>
        <p:nvCxnSpPr>
          <p:cNvPr id="49" name="Curved Connector 48"/>
          <p:cNvCxnSpPr>
            <a:stCxn id="23" idx="3"/>
            <a:endCxn id="28" idx="3"/>
          </p:cNvCxnSpPr>
          <p:nvPr/>
        </p:nvCxnSpPr>
        <p:spPr>
          <a:xfrm>
            <a:off x="7410889" y="4052405"/>
            <a:ext cx="12700" cy="914043"/>
          </a:xfrm>
          <a:prstGeom prst="curvedConnector3">
            <a:avLst>
              <a:gd name="adj1" fmla="val 1800000"/>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2995410" y="3612961"/>
            <a:ext cx="229329" cy="55589"/>
            <a:chOff x="1625600" y="3289300"/>
            <a:chExt cx="229329" cy="55589"/>
          </a:xfrm>
        </p:grpSpPr>
        <p:cxnSp>
          <p:nvCxnSpPr>
            <p:cNvPr id="51" name="Straight Connector 50"/>
            <p:cNvCxnSpPr/>
            <p:nvPr/>
          </p:nvCxnSpPr>
          <p:spPr>
            <a:xfrm rot="9600000" flipV="1">
              <a:off x="1625600" y="3289300"/>
              <a:ext cx="215900" cy="12700"/>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9600000" flipV="1">
              <a:off x="1639029" y="3332189"/>
              <a:ext cx="215900" cy="12700"/>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4871227" y="3610722"/>
            <a:ext cx="229329" cy="55589"/>
            <a:chOff x="1625600" y="3289300"/>
            <a:chExt cx="229329" cy="55589"/>
          </a:xfrm>
        </p:grpSpPr>
        <p:cxnSp>
          <p:nvCxnSpPr>
            <p:cNvPr id="54" name="Straight Connector 53"/>
            <p:cNvCxnSpPr/>
            <p:nvPr/>
          </p:nvCxnSpPr>
          <p:spPr>
            <a:xfrm rot="9600000" flipV="1">
              <a:off x="1625600" y="3289300"/>
              <a:ext cx="215900" cy="12700"/>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9600000" flipV="1">
              <a:off x="1639029" y="3332189"/>
              <a:ext cx="215900" cy="12700"/>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6773939" y="3610901"/>
            <a:ext cx="229329" cy="55589"/>
            <a:chOff x="1625600" y="3289300"/>
            <a:chExt cx="229329" cy="55589"/>
          </a:xfrm>
        </p:grpSpPr>
        <p:cxnSp>
          <p:nvCxnSpPr>
            <p:cNvPr id="57" name="Straight Connector 56"/>
            <p:cNvCxnSpPr/>
            <p:nvPr/>
          </p:nvCxnSpPr>
          <p:spPr>
            <a:xfrm rot="9600000" flipV="1">
              <a:off x="1625600" y="3289300"/>
              <a:ext cx="215900" cy="12700"/>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9600000" flipV="1">
              <a:off x="1639029" y="3332189"/>
              <a:ext cx="215900" cy="12700"/>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8673875" y="3576422"/>
            <a:ext cx="229329" cy="55589"/>
            <a:chOff x="1625600" y="3289300"/>
            <a:chExt cx="229329" cy="55589"/>
          </a:xfrm>
        </p:grpSpPr>
        <p:cxnSp>
          <p:nvCxnSpPr>
            <p:cNvPr id="60" name="Straight Connector 59"/>
            <p:cNvCxnSpPr/>
            <p:nvPr/>
          </p:nvCxnSpPr>
          <p:spPr>
            <a:xfrm rot="9600000" flipV="1">
              <a:off x="1625600" y="3289300"/>
              <a:ext cx="215900" cy="12700"/>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9600000" flipV="1">
              <a:off x="1639029" y="3332189"/>
              <a:ext cx="215900" cy="12700"/>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910505" y="1668303"/>
            <a:ext cx="229329" cy="55589"/>
            <a:chOff x="1625600" y="3289300"/>
            <a:chExt cx="229329" cy="55589"/>
          </a:xfrm>
        </p:grpSpPr>
        <p:cxnSp>
          <p:nvCxnSpPr>
            <p:cNvPr id="63" name="Straight Connector 62"/>
            <p:cNvCxnSpPr/>
            <p:nvPr/>
          </p:nvCxnSpPr>
          <p:spPr>
            <a:xfrm rot="9600000" flipV="1">
              <a:off x="1625600" y="3289300"/>
              <a:ext cx="215900" cy="12700"/>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9600000" flipV="1">
              <a:off x="1639029" y="3332189"/>
              <a:ext cx="215900" cy="12700"/>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grpSp>
      <p:sp>
        <p:nvSpPr>
          <p:cNvPr id="65" name="TextBox 64"/>
          <p:cNvSpPr txBox="1"/>
          <p:nvPr/>
        </p:nvSpPr>
        <p:spPr>
          <a:xfrm>
            <a:off x="4067701" y="5375506"/>
            <a:ext cx="1086549" cy="692497"/>
          </a:xfrm>
          <a:prstGeom prst="rect">
            <a:avLst/>
          </a:prstGeom>
          <a:noFill/>
        </p:spPr>
        <p:txBody>
          <a:bodyPr wrap="square" lIns="0" tIns="0" rIns="0" bIns="0" rtlCol="0">
            <a:spAutoFit/>
          </a:bodyPr>
          <a:lstStyle/>
          <a:p>
            <a:pPr>
              <a:spcAft>
                <a:spcPts val="1000"/>
              </a:spcAft>
              <a:buSzPct val="100000"/>
            </a:pPr>
            <a:r>
              <a:rPr lang="en-GB" sz="900" dirty="0"/>
              <a:t>Arm’s length equivalent interest deductions generally available at the Propco level</a:t>
            </a:r>
            <a:endParaRPr lang="en-GB" sz="900" dirty="0" err="1"/>
          </a:p>
        </p:txBody>
      </p:sp>
      <p:sp>
        <p:nvSpPr>
          <p:cNvPr id="66" name="TextBox 65"/>
          <p:cNvSpPr txBox="1"/>
          <p:nvPr/>
        </p:nvSpPr>
        <p:spPr>
          <a:xfrm>
            <a:off x="2629551" y="2442878"/>
            <a:ext cx="1388818" cy="415498"/>
          </a:xfrm>
          <a:prstGeom prst="rect">
            <a:avLst/>
          </a:prstGeom>
          <a:noFill/>
        </p:spPr>
        <p:txBody>
          <a:bodyPr wrap="square" lIns="0" tIns="0" rIns="0" bIns="0" rtlCol="0">
            <a:spAutoFit/>
          </a:bodyPr>
          <a:lstStyle/>
          <a:p>
            <a:pPr>
              <a:spcAft>
                <a:spcPts val="1000"/>
              </a:spcAft>
              <a:buSzPct val="100000"/>
            </a:pPr>
            <a:r>
              <a:rPr lang="en-GB" sz="900" dirty="0"/>
              <a:t>Low/nil rates of WHT on interest/dividends under treaties and directives</a:t>
            </a:r>
            <a:endParaRPr lang="en-GB" sz="900" dirty="0" err="1"/>
          </a:p>
        </p:txBody>
      </p:sp>
      <p:grpSp>
        <p:nvGrpSpPr>
          <p:cNvPr id="67" name="Group 66"/>
          <p:cNvGrpSpPr/>
          <p:nvPr/>
        </p:nvGrpSpPr>
        <p:grpSpPr>
          <a:xfrm>
            <a:off x="5817264" y="2471520"/>
            <a:ext cx="229329" cy="55589"/>
            <a:chOff x="1625600" y="3289300"/>
            <a:chExt cx="229329" cy="55589"/>
          </a:xfrm>
        </p:grpSpPr>
        <p:cxnSp>
          <p:nvCxnSpPr>
            <p:cNvPr id="68" name="Straight Connector 67"/>
            <p:cNvCxnSpPr/>
            <p:nvPr/>
          </p:nvCxnSpPr>
          <p:spPr>
            <a:xfrm rot="9600000" flipV="1">
              <a:off x="1625600" y="3289300"/>
              <a:ext cx="215900" cy="12700"/>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9600000" flipV="1">
              <a:off x="1639029" y="3332189"/>
              <a:ext cx="215900" cy="12700"/>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grpSp>
      <p:sp>
        <p:nvSpPr>
          <p:cNvPr id="70" name="TextBox 69"/>
          <p:cNvSpPr txBox="1"/>
          <p:nvPr/>
        </p:nvSpPr>
        <p:spPr>
          <a:xfrm>
            <a:off x="6985501" y="2213593"/>
            <a:ext cx="2485893" cy="276999"/>
          </a:xfrm>
          <a:prstGeom prst="rect">
            <a:avLst/>
          </a:prstGeom>
          <a:noFill/>
        </p:spPr>
        <p:txBody>
          <a:bodyPr wrap="square" lIns="0" tIns="0" rIns="0" bIns="0" rtlCol="0">
            <a:spAutoFit/>
          </a:bodyPr>
          <a:lstStyle/>
          <a:p>
            <a:pPr>
              <a:spcAft>
                <a:spcPts val="1000"/>
              </a:spcAft>
              <a:buSzPct val="100000"/>
            </a:pPr>
            <a:r>
              <a:rPr lang="en-GB" sz="900" dirty="0"/>
              <a:t>Lux participation exemption on gains/dividends. Instruments used to repatriate cash.</a:t>
            </a:r>
            <a:endParaRPr lang="en-GB" sz="900" dirty="0" err="1"/>
          </a:p>
        </p:txBody>
      </p:sp>
      <p:sp>
        <p:nvSpPr>
          <p:cNvPr id="71" name="TextBox 70"/>
          <p:cNvSpPr txBox="1"/>
          <p:nvPr/>
        </p:nvSpPr>
        <p:spPr>
          <a:xfrm>
            <a:off x="7743479" y="5547714"/>
            <a:ext cx="1270216" cy="276999"/>
          </a:xfrm>
          <a:prstGeom prst="rect">
            <a:avLst/>
          </a:prstGeom>
          <a:solidFill>
            <a:schemeClr val="bg1"/>
          </a:solidFill>
        </p:spPr>
        <p:txBody>
          <a:bodyPr wrap="square" lIns="0" tIns="0" rIns="0" bIns="0" rtlCol="0">
            <a:spAutoFit/>
          </a:bodyPr>
          <a:lstStyle/>
          <a:p>
            <a:pPr>
              <a:spcAft>
                <a:spcPts val="1000"/>
              </a:spcAft>
              <a:buSzPct val="100000"/>
            </a:pPr>
            <a:r>
              <a:rPr lang="en-GB" sz="900" dirty="0"/>
              <a:t>Gains exempt due to preferential treaties</a:t>
            </a:r>
          </a:p>
        </p:txBody>
      </p:sp>
      <p:sp>
        <p:nvSpPr>
          <p:cNvPr id="72" name="TextBox 71"/>
          <p:cNvSpPr txBox="1"/>
          <p:nvPr/>
        </p:nvSpPr>
        <p:spPr>
          <a:xfrm>
            <a:off x="3623720" y="1153732"/>
            <a:ext cx="4760762" cy="184666"/>
          </a:xfrm>
          <a:prstGeom prst="rect">
            <a:avLst/>
          </a:prstGeom>
          <a:solidFill>
            <a:schemeClr val="bg1"/>
          </a:solidFill>
        </p:spPr>
        <p:txBody>
          <a:bodyPr wrap="square" lIns="0" tIns="0" rIns="0" bIns="0" rtlCol="0">
            <a:spAutoFit/>
          </a:bodyPr>
          <a:lstStyle/>
          <a:p>
            <a:pPr algn="ctr">
              <a:spcAft>
                <a:spcPts val="1000"/>
              </a:spcAft>
              <a:buSzPct val="100000"/>
            </a:pPr>
            <a:r>
              <a:rPr lang="en-GB" sz="1200" b="1" dirty="0"/>
              <a:t>Tax outcome driven by the structure – investor profile less relevant</a:t>
            </a:r>
            <a:r>
              <a:rPr lang="en-GB" sz="900" dirty="0"/>
              <a:t> </a:t>
            </a:r>
          </a:p>
        </p:txBody>
      </p:sp>
    </p:spTree>
    <p:extLst>
      <p:ext uri="{BB962C8B-B14F-4D97-AF65-F5344CB8AC3E}">
        <p14:creationId xmlns:p14="http://schemas.microsoft.com/office/powerpoint/2010/main" val="1542900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838" y="239804"/>
            <a:ext cx="10850562" cy="922395"/>
          </a:xfrm>
        </p:spPr>
        <p:txBody>
          <a:bodyPr/>
          <a:lstStyle/>
          <a:p>
            <a:r>
              <a:rPr lang="en-GB" dirty="0" smtClean="0"/>
              <a:t>The changing tax and fund environment</a:t>
            </a:r>
            <a:endParaRPr lang="en-GB" dirty="0"/>
          </a:p>
        </p:txBody>
      </p:sp>
      <p:sp>
        <p:nvSpPr>
          <p:cNvPr id="3" name="Content Placeholder 2"/>
          <p:cNvSpPr>
            <a:spLocks noGrp="1"/>
          </p:cNvSpPr>
          <p:nvPr>
            <p:ph idx="1"/>
          </p:nvPr>
        </p:nvSpPr>
        <p:spPr>
          <a:xfrm>
            <a:off x="731838" y="1341438"/>
            <a:ext cx="10972800" cy="4472248"/>
          </a:xfrm>
        </p:spPr>
        <p:txBody>
          <a:bodyPr>
            <a:noAutofit/>
          </a:bodyPr>
          <a:lstStyle/>
          <a:p>
            <a:pPr marL="0" indent="0">
              <a:buNone/>
            </a:pPr>
            <a:r>
              <a:rPr lang="en-GB" sz="2400" dirty="0" smtClean="0"/>
              <a:t>What has happened? </a:t>
            </a:r>
          </a:p>
          <a:p>
            <a:pPr marL="285750" indent="-285750">
              <a:buFont typeface="Arial" panose="020B0604020202020204" pitchFamily="34" charset="0"/>
              <a:buChar char="•"/>
            </a:pPr>
            <a:r>
              <a:rPr lang="en-GB" sz="2400" dirty="0"/>
              <a:t>General </a:t>
            </a:r>
          </a:p>
          <a:p>
            <a:pPr marL="558800" lvl="3" indent="-285750"/>
            <a:r>
              <a:rPr lang="en-GB" sz="2400" i="1" dirty="0"/>
              <a:t>Focus on tax in the media</a:t>
            </a:r>
          </a:p>
          <a:p>
            <a:pPr marL="558800" lvl="3" indent="-285750"/>
            <a:r>
              <a:rPr lang="en-GB" sz="2400" i="1" dirty="0"/>
              <a:t>OECD initiated the BEPS (Base Erosion and Profit Shifting) project </a:t>
            </a:r>
          </a:p>
          <a:p>
            <a:pPr marL="558800" lvl="3" indent="-285750"/>
            <a:r>
              <a:rPr lang="en-GB" sz="2400" i="1" dirty="0"/>
              <a:t>Global and EU changes to treaties and domestic legislation </a:t>
            </a:r>
          </a:p>
          <a:p>
            <a:pPr marL="285750" indent="-285750">
              <a:buFont typeface="Arial" panose="020B0604020202020204" pitchFamily="34" charset="0"/>
              <a:buChar char="•"/>
            </a:pPr>
            <a:r>
              <a:rPr lang="en-GB" sz="2400" dirty="0"/>
              <a:t>Changes to taxation of income</a:t>
            </a:r>
          </a:p>
          <a:p>
            <a:pPr marL="558800" lvl="3" indent="-285750"/>
            <a:r>
              <a:rPr lang="en-GB" sz="2400" i="1" dirty="0"/>
              <a:t>European interest deductibility restrictions (local and EU changes)</a:t>
            </a:r>
          </a:p>
          <a:p>
            <a:pPr marL="558800" lvl="3" indent="-285750"/>
            <a:r>
              <a:rPr lang="en-GB" sz="2400" i="1" dirty="0"/>
              <a:t>Growth of REIT/REIT like structures (e.g.UK REIT/Spanish </a:t>
            </a:r>
            <a:r>
              <a:rPr lang="en-GB" sz="2400" i="1" dirty="0" err="1"/>
              <a:t>Socimi</a:t>
            </a:r>
            <a:r>
              <a:rPr lang="en-GB" sz="2400" i="1" dirty="0"/>
              <a:t>/French OPCI/Italian REIF)</a:t>
            </a:r>
          </a:p>
        </p:txBody>
      </p:sp>
    </p:spTree>
    <p:extLst>
      <p:ext uri="{BB962C8B-B14F-4D97-AF65-F5344CB8AC3E}">
        <p14:creationId xmlns:p14="http://schemas.microsoft.com/office/powerpoint/2010/main" val="4069324232"/>
      </p:ext>
    </p:extLst>
  </p:cSld>
  <p:clrMapOvr>
    <a:masterClrMapping/>
  </p:clrMapOvr>
</p:sld>
</file>

<file path=ppt/theme/theme1.xml><?xml version="1.0" encoding="utf-8"?>
<a:theme xmlns:a="http://schemas.openxmlformats.org/drawingml/2006/main" name="AREF_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AREF_powerpoint</Template>
  <TotalTime>7871</TotalTime>
  <Words>1213</Words>
  <Application>Microsoft Office PowerPoint</Application>
  <PresentationFormat>Widescreen</PresentationFormat>
  <Paragraphs>231</Paragraphs>
  <Slides>27</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Courier New</vt:lpstr>
      <vt:lpstr>ＭＳ 明朝</vt:lpstr>
      <vt:lpstr>System Font Regular</vt:lpstr>
      <vt:lpstr>Times New Roman</vt:lpstr>
      <vt:lpstr>Trebuchet MS</vt:lpstr>
      <vt:lpstr>Verdana</vt:lpstr>
      <vt:lpstr>Wingdings</vt:lpstr>
      <vt:lpstr>Wingdings 2</vt:lpstr>
      <vt:lpstr>AREF_powerpoint</vt:lpstr>
      <vt:lpstr>PowerPoint Presentation</vt:lpstr>
      <vt:lpstr>PowerPoint Presentation</vt:lpstr>
      <vt:lpstr>Speakers</vt:lpstr>
      <vt:lpstr>PowerPoint Presentation</vt:lpstr>
      <vt:lpstr>PowerPoint Presentation</vt:lpstr>
      <vt:lpstr>PowerPoint Presentation</vt:lpstr>
      <vt:lpstr>PowerPoint Presentation</vt:lpstr>
      <vt:lpstr>Historical Fund Structures</vt:lpstr>
      <vt:lpstr>The changing tax and fund environment</vt:lpstr>
      <vt:lpstr>The changing tax and fund environment</vt:lpstr>
      <vt:lpstr>Fund Structures today</vt:lpstr>
      <vt:lpstr>UK Structuring</vt:lpstr>
      <vt:lpstr>Trends for the future</vt:lpstr>
      <vt:lpstr>PowerPoint Presentation</vt:lpstr>
      <vt:lpstr>PowerPoint Presentation</vt:lpstr>
      <vt:lpstr>PowerPoint Presentation</vt:lpstr>
      <vt:lpstr>PowerPoint Presentation</vt:lpstr>
      <vt:lpstr>Funds: The Basics</vt:lpstr>
      <vt:lpstr>Funds: The Basics</vt:lpstr>
      <vt:lpstr>Funds: The Basics</vt:lpstr>
      <vt:lpstr>Structure Diagram – a typical unit trust structure</vt:lpstr>
      <vt:lpstr>Funds: The Basics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 dolor sit amet consectetuer adipiscing elit</dc:title>
  <dc:creator>SBryson;cwhyte@aref.org.uk</dc:creator>
  <cp:lastModifiedBy>AREF Clare Whyte</cp:lastModifiedBy>
  <cp:revision>280</cp:revision>
  <cp:lastPrinted>2019-02-27T11:46:52Z</cp:lastPrinted>
  <dcterms:created xsi:type="dcterms:W3CDTF">2012-05-29T10:08:39Z</dcterms:created>
  <dcterms:modified xsi:type="dcterms:W3CDTF">2019-06-25T11:05:48Z</dcterms:modified>
</cp:coreProperties>
</file>